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Poppins" panose="00000500000000000000" pitchFamily="2" charset="0"/>
      <p:regular r:id="rId16"/>
      <p:bold r:id="rId17"/>
      <p:italic r:id="rId18"/>
      <p:boldItalic r:id="rId19"/>
    </p:embeddedFont>
    <p:embeddedFont>
      <p:font typeface="Roboto" panose="02000000000000000000" pitchFamily="2" charset="0"/>
      <p:regular r:id="rId20"/>
      <p:bold r:id="rId21"/>
      <p:italic r:id="rId22"/>
      <p:boldItalic r:id="rId23"/>
    </p:embeddedFont>
    <p:embeddedFont>
      <p:font typeface="Roboto Light" panose="02000000000000000000" pitchFamily="2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472">
          <p15:clr>
            <a:srgbClr val="A4A3A4"/>
          </p15:clr>
        </p15:guide>
        <p15:guide id="2" pos="384">
          <p15:clr>
            <a:srgbClr val="A4A3A4"/>
          </p15:clr>
        </p15:guide>
        <p15:guide id="3" orient="horz" pos="4080">
          <p15:clr>
            <a:srgbClr val="A4A3A4"/>
          </p15:clr>
        </p15:guide>
        <p15:guide id="4" orient="horz" pos="3672">
          <p15:clr>
            <a:srgbClr val="A4A3A4"/>
          </p15:clr>
        </p15:guide>
        <p15:guide id="5" pos="355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52"/>
      </p:cViewPr>
      <p:guideLst>
        <p:guide orient="horz" pos="2472"/>
        <p:guide pos="384"/>
        <p:guide orient="horz" pos="4080"/>
        <p:guide orient="horz" pos="3672"/>
        <p:guide pos="35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1" name="Google Shape;10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2" name="Google Shape;10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8" name="Google Shape;16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3" name="Google Shape;21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f21b16dc06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gf21b16dc06_0_9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252" name="Google Shape;252;gf21b16dc06_0_9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df6c31c641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289" name="Google Shape;289;gdf6c31c64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9" name="Google Shape;29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4" name="Google Shape;314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5" name="Google Shape;315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 Slide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" name="Google Shape;92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26003" y="302080"/>
            <a:ext cx="1061080" cy="299695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5"/>
          <p:cNvSpPr/>
          <p:nvPr/>
        </p:nvSpPr>
        <p:spPr>
          <a:xfrm>
            <a:off x="11732950" y="6399213"/>
            <a:ext cx="287338" cy="322265"/>
          </a:xfrm>
          <a:custGeom>
            <a:avLst/>
            <a:gdLst/>
            <a:ahLst/>
            <a:cxnLst/>
            <a:rect l="l" t="t" r="r" b="b"/>
            <a:pathLst>
              <a:path w="1280" h="1429" extrusionOk="0">
                <a:moveTo>
                  <a:pt x="1276" y="580"/>
                </a:moveTo>
                <a:cubicBezTo>
                  <a:pt x="1276" y="580"/>
                  <a:pt x="1275" y="512"/>
                  <a:pt x="1206" y="474"/>
                </a:cubicBezTo>
                <a:cubicBezTo>
                  <a:pt x="1187" y="462"/>
                  <a:pt x="1166" y="456"/>
                  <a:pt x="1144" y="453"/>
                </a:cubicBezTo>
                <a:cubicBezTo>
                  <a:pt x="1072" y="444"/>
                  <a:pt x="809" y="412"/>
                  <a:pt x="719" y="399"/>
                </a:cubicBezTo>
                <a:cubicBezTo>
                  <a:pt x="824" y="194"/>
                  <a:pt x="824" y="194"/>
                  <a:pt x="824" y="194"/>
                </a:cubicBezTo>
                <a:cubicBezTo>
                  <a:pt x="824" y="190"/>
                  <a:pt x="824" y="190"/>
                  <a:pt x="824" y="190"/>
                </a:cubicBezTo>
                <a:cubicBezTo>
                  <a:pt x="842" y="189"/>
                  <a:pt x="860" y="179"/>
                  <a:pt x="870" y="159"/>
                </a:cubicBezTo>
                <a:cubicBezTo>
                  <a:pt x="885" y="134"/>
                  <a:pt x="879" y="100"/>
                  <a:pt x="856" y="87"/>
                </a:cubicBezTo>
                <a:cubicBezTo>
                  <a:pt x="833" y="73"/>
                  <a:pt x="802" y="85"/>
                  <a:pt x="786" y="112"/>
                </a:cubicBezTo>
                <a:cubicBezTo>
                  <a:pt x="775" y="131"/>
                  <a:pt x="775" y="154"/>
                  <a:pt x="786" y="171"/>
                </a:cubicBezTo>
                <a:cubicBezTo>
                  <a:pt x="677" y="394"/>
                  <a:pt x="677" y="394"/>
                  <a:pt x="677" y="394"/>
                </a:cubicBezTo>
                <a:cubicBezTo>
                  <a:pt x="603" y="394"/>
                  <a:pt x="603" y="394"/>
                  <a:pt x="603" y="394"/>
                </a:cubicBezTo>
                <a:cubicBezTo>
                  <a:pt x="504" y="129"/>
                  <a:pt x="504" y="129"/>
                  <a:pt x="504" y="129"/>
                </a:cubicBezTo>
                <a:cubicBezTo>
                  <a:pt x="519" y="113"/>
                  <a:pt x="527" y="90"/>
                  <a:pt x="523" y="66"/>
                </a:cubicBezTo>
                <a:cubicBezTo>
                  <a:pt x="518" y="27"/>
                  <a:pt x="486" y="0"/>
                  <a:pt x="452" y="5"/>
                </a:cubicBezTo>
                <a:cubicBezTo>
                  <a:pt x="419" y="10"/>
                  <a:pt x="396" y="46"/>
                  <a:pt x="402" y="84"/>
                </a:cubicBezTo>
                <a:cubicBezTo>
                  <a:pt x="407" y="121"/>
                  <a:pt x="438" y="148"/>
                  <a:pt x="470" y="144"/>
                </a:cubicBezTo>
                <a:cubicBezTo>
                  <a:pt x="472" y="147"/>
                  <a:pt x="472" y="147"/>
                  <a:pt x="472" y="147"/>
                </a:cubicBezTo>
                <a:cubicBezTo>
                  <a:pt x="567" y="387"/>
                  <a:pt x="567" y="387"/>
                  <a:pt x="567" y="387"/>
                </a:cubicBezTo>
                <a:cubicBezTo>
                  <a:pt x="235" y="387"/>
                  <a:pt x="235" y="387"/>
                  <a:pt x="235" y="387"/>
                </a:cubicBezTo>
                <a:cubicBezTo>
                  <a:pt x="173" y="387"/>
                  <a:pt x="115" y="418"/>
                  <a:pt x="84" y="471"/>
                </a:cubicBezTo>
                <a:cubicBezTo>
                  <a:pt x="67" y="499"/>
                  <a:pt x="54" y="534"/>
                  <a:pt x="52" y="580"/>
                </a:cubicBezTo>
                <a:cubicBezTo>
                  <a:pt x="43" y="735"/>
                  <a:pt x="0" y="1292"/>
                  <a:pt x="85" y="1379"/>
                </a:cubicBezTo>
                <a:cubicBezTo>
                  <a:pt x="104" y="1398"/>
                  <a:pt x="139" y="1429"/>
                  <a:pt x="449" y="1411"/>
                </a:cubicBezTo>
                <a:cubicBezTo>
                  <a:pt x="776" y="1393"/>
                  <a:pt x="1107" y="1348"/>
                  <a:pt x="1177" y="1339"/>
                </a:cubicBezTo>
                <a:cubicBezTo>
                  <a:pt x="1195" y="1336"/>
                  <a:pt x="1213" y="1330"/>
                  <a:pt x="1228" y="1318"/>
                </a:cubicBezTo>
                <a:cubicBezTo>
                  <a:pt x="1250" y="1303"/>
                  <a:pt x="1275" y="1273"/>
                  <a:pt x="1276" y="1220"/>
                </a:cubicBezTo>
                <a:cubicBezTo>
                  <a:pt x="1280" y="1122"/>
                  <a:pt x="1276" y="580"/>
                  <a:pt x="1276" y="580"/>
                </a:cubicBezTo>
                <a:close/>
              </a:path>
            </a:pathLst>
          </a:custGeom>
          <a:solidFill>
            <a:srgbClr val="008BF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4" name="Google Shape;94;p15"/>
          <p:cNvSpPr txBox="1">
            <a:spLocks noGrp="1"/>
          </p:cNvSpPr>
          <p:nvPr>
            <p:ph type="title"/>
          </p:nvPr>
        </p:nvSpPr>
        <p:spPr>
          <a:xfrm>
            <a:off x="213360" y="109715"/>
            <a:ext cx="10332600" cy="86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BFC"/>
              </a:buClr>
              <a:buSzPts val="3470"/>
              <a:buFont typeface="Roboto"/>
              <a:buNone/>
              <a:defRPr sz="3470" b="1">
                <a:solidFill>
                  <a:srgbClr val="008BFC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5"/>
          <p:cNvSpPr txBox="1">
            <a:spLocks noGrp="1"/>
          </p:cNvSpPr>
          <p:nvPr>
            <p:ph type="body" idx="1"/>
          </p:nvPr>
        </p:nvSpPr>
        <p:spPr>
          <a:xfrm>
            <a:off x="259079" y="1168138"/>
            <a:ext cx="11787600" cy="50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4546A"/>
              </a:buClr>
              <a:buSzPts val="2000"/>
              <a:buChar char="•"/>
              <a:defRPr sz="2000">
                <a:solidFill>
                  <a:srgbClr val="44546A"/>
                </a:solidFill>
              </a:defRPr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Pts val="1800"/>
              <a:buChar char="•"/>
              <a:defRPr sz="1800">
                <a:solidFill>
                  <a:srgbClr val="44546A"/>
                </a:solidFill>
              </a:defRPr>
            </a:lvl2pPr>
            <a:lvl3pPr marL="137160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Pts val="1600"/>
              <a:buChar char="•"/>
              <a:defRPr sz="1600">
                <a:solidFill>
                  <a:srgbClr val="44546A"/>
                </a:solidFill>
              </a:defRPr>
            </a:lvl3pPr>
            <a:lvl4pPr marL="182880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Pts val="1400"/>
              <a:buChar char="•"/>
              <a:defRPr sz="1400">
                <a:solidFill>
                  <a:srgbClr val="44546A"/>
                </a:solidFill>
              </a:defRPr>
            </a:lvl4pPr>
            <a:lvl5pPr marL="228600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Pts val="1400"/>
              <a:buChar char="•"/>
              <a:defRPr sz="1400">
                <a:solidFill>
                  <a:srgbClr val="44546A"/>
                </a:solidFill>
              </a:defRPr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15"/>
          <p:cNvSpPr txBox="1">
            <a:spLocks noGrp="1"/>
          </p:cNvSpPr>
          <p:nvPr>
            <p:ph type="sldNum" idx="12"/>
          </p:nvPr>
        </p:nvSpPr>
        <p:spPr>
          <a:xfrm>
            <a:off x="9303603" y="6418246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7" name="Google Shape;97;p15"/>
          <p:cNvSpPr/>
          <p:nvPr/>
        </p:nvSpPr>
        <p:spPr>
          <a:xfrm>
            <a:off x="0" y="109714"/>
            <a:ext cx="45600" cy="866100"/>
          </a:xfrm>
          <a:prstGeom prst="rect">
            <a:avLst/>
          </a:prstGeom>
          <a:solidFill>
            <a:srgbClr val="008B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5"/>
          <p:cNvSpPr/>
          <p:nvPr/>
        </p:nvSpPr>
        <p:spPr>
          <a:xfrm>
            <a:off x="213360" y="6490644"/>
            <a:ext cx="18918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008BFC"/>
                </a:solidFill>
                <a:latin typeface="Roboto"/>
                <a:ea typeface="Roboto"/>
                <a:cs typeface="Roboto"/>
                <a:sym typeface="Roboto"/>
              </a:rPr>
              <a:t>WWW.ADSTASH.COM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9303603" y="641824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0090F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0090FF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0090FF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0090FF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0090FF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0090FF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0090FF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0090FF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0090FF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213360" y="109715"/>
            <a:ext cx="10332720" cy="866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BFC"/>
              </a:buClr>
              <a:buSzPts val="3470"/>
              <a:buFont typeface="Roboto"/>
              <a:buNone/>
              <a:defRPr sz="3470" b="1">
                <a:solidFill>
                  <a:srgbClr val="008BFC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259079" y="1168138"/>
            <a:ext cx="11787723" cy="5070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4546A"/>
              </a:buClr>
              <a:buSzPts val="2000"/>
              <a:buChar char="•"/>
              <a:defRPr sz="2000">
                <a:solidFill>
                  <a:srgbClr val="44546A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Pts val="1800"/>
              <a:buChar char="•"/>
              <a:defRPr sz="1800">
                <a:solidFill>
                  <a:srgbClr val="44546A"/>
                </a:solidFill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Pts val="1600"/>
              <a:buChar char="•"/>
              <a:defRPr sz="1600">
                <a:solidFill>
                  <a:srgbClr val="44546A"/>
                </a:solidFill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Pts val="1400"/>
              <a:buChar char="•"/>
              <a:defRPr sz="1400">
                <a:solidFill>
                  <a:srgbClr val="44546A"/>
                </a:solidFill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Pts val="1400"/>
              <a:buChar char="•"/>
              <a:defRPr sz="1400">
                <a:solidFill>
                  <a:srgbClr val="44546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9303603" y="641824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hyperlink" Target="https://mediatel.co.uk/news/2018/10/25/study-reveals-impact-of-combining-dooh-with-social-media-campaigns/" TargetMode="External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jp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11" Type="http://schemas.openxmlformats.org/officeDocument/2006/relationships/image" Target="../media/image21.jp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3" Type="http://schemas.openxmlformats.org/officeDocument/2006/relationships/image" Target="../media/image23.jp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5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30.png"/><Relationship Id="rId5" Type="http://schemas.openxmlformats.org/officeDocument/2006/relationships/image" Target="../media/image25.png"/><Relationship Id="rId15" Type="http://schemas.openxmlformats.org/officeDocument/2006/relationships/image" Target="../media/image34.png"/><Relationship Id="rId10" Type="http://schemas.openxmlformats.org/officeDocument/2006/relationships/image" Target="../media/image29.png"/><Relationship Id="rId19" Type="http://schemas.openxmlformats.org/officeDocument/2006/relationships/image" Target="../media/image38.png"/><Relationship Id="rId4" Type="http://schemas.openxmlformats.org/officeDocument/2006/relationships/image" Target="../media/image24.png"/><Relationship Id="rId9" Type="http://schemas.openxmlformats.org/officeDocument/2006/relationships/image" Target="../media/image28.png"/><Relationship Id="rId14" Type="http://schemas.openxmlformats.org/officeDocument/2006/relationships/image" Target="../media/image33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/>
          <p:nvPr/>
        </p:nvSpPr>
        <p:spPr>
          <a:xfrm>
            <a:off x="0" y="-18548"/>
            <a:ext cx="12192000" cy="6876600"/>
          </a:xfrm>
          <a:prstGeom prst="rect">
            <a:avLst/>
          </a:prstGeom>
          <a:solidFill>
            <a:srgbClr val="008B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592CD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" name="Google Shape;105;p16"/>
          <p:cNvSpPr txBox="1"/>
          <p:nvPr/>
        </p:nvSpPr>
        <p:spPr>
          <a:xfrm>
            <a:off x="854900" y="2270900"/>
            <a:ext cx="4962600" cy="249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/>
          <a:p>
            <a:pPr marL="0" marR="0" lvl="1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Indoor DOOH Audiences at Scale</a:t>
            </a:r>
            <a:r>
              <a:rPr lang="en-US" sz="36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3600" b="1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06" name="Google Shape;106;p16"/>
          <p:cNvCxnSpPr/>
          <p:nvPr/>
        </p:nvCxnSpPr>
        <p:spPr>
          <a:xfrm>
            <a:off x="875646" y="4359273"/>
            <a:ext cx="1736079" cy="0"/>
          </a:xfrm>
          <a:prstGeom prst="straightConnector1">
            <a:avLst/>
          </a:prstGeom>
          <a:noFill/>
          <a:ln w="127000" cap="flat" cmpd="sng">
            <a:solidFill>
              <a:srgbClr val="85CAE6">
                <a:alpha val="57254"/>
              </a:srgbClr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07" name="Google Shape;10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4889" y="907862"/>
            <a:ext cx="2108279" cy="601133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6"/>
          <p:cNvSpPr/>
          <p:nvPr/>
        </p:nvSpPr>
        <p:spPr>
          <a:xfrm>
            <a:off x="948343" y="5530620"/>
            <a:ext cx="3549000" cy="3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Info@AdStash.com</a:t>
            </a:r>
            <a:endParaRPr sz="1600" b="0" i="0" u="none" strike="noStrike" cap="none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09" name="Google Shape;109;p16"/>
          <p:cNvSpPr/>
          <p:nvPr/>
        </p:nvSpPr>
        <p:spPr>
          <a:xfrm>
            <a:off x="879675" y="4895648"/>
            <a:ext cx="2083494" cy="459655"/>
          </a:xfrm>
          <a:prstGeom prst="roundRect">
            <a:avLst>
              <a:gd name="adj" fmla="val 16667"/>
            </a:avLst>
          </a:prstGeom>
          <a:solidFill>
            <a:schemeClr val="lt1">
              <a:alpha val="44705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BUY ON ADSTASH</a:t>
            </a:r>
            <a:endParaRPr sz="1400" b="1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0" name="Google Shape;110;p16"/>
          <p:cNvSpPr/>
          <p:nvPr/>
        </p:nvSpPr>
        <p:spPr>
          <a:xfrm rot="-5400000">
            <a:off x="10522591" y="3305890"/>
            <a:ext cx="267893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WWW.ADSTASH.COM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6"/>
          <p:cNvSpPr/>
          <p:nvPr/>
        </p:nvSpPr>
        <p:spPr>
          <a:xfrm>
            <a:off x="5922960" y="0"/>
            <a:ext cx="6269038" cy="6839452"/>
          </a:xfrm>
          <a:custGeom>
            <a:avLst/>
            <a:gdLst/>
            <a:ahLst/>
            <a:cxnLst/>
            <a:rect l="l" t="t" r="r" b="b"/>
            <a:pathLst>
              <a:path w="6269038" h="6839452" extrusionOk="0">
                <a:moveTo>
                  <a:pt x="6094575" y="0"/>
                </a:moveTo>
                <a:lnTo>
                  <a:pt x="6269038" y="0"/>
                </a:lnTo>
                <a:lnTo>
                  <a:pt x="6269038" y="6839452"/>
                </a:lnTo>
                <a:lnTo>
                  <a:pt x="4275060" y="6839452"/>
                </a:lnTo>
                <a:lnTo>
                  <a:pt x="1542674" y="6821567"/>
                </a:lnTo>
                <a:cubicBezTo>
                  <a:pt x="904038" y="6821567"/>
                  <a:pt x="353096" y="6705912"/>
                  <a:pt x="211566" y="6083498"/>
                </a:cubicBezTo>
                <a:cubicBezTo>
                  <a:pt x="-170169" y="4888046"/>
                  <a:pt x="31050" y="1977336"/>
                  <a:pt x="294956" y="675868"/>
                </a:cubicBezTo>
                <a:cubicBezTo>
                  <a:pt x="458598" y="-92807"/>
                  <a:pt x="1019985" y="16934"/>
                  <a:pt x="1658621" y="16934"/>
                </a:cubicBez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16"/>
          <p:cNvSpPr/>
          <p:nvPr/>
        </p:nvSpPr>
        <p:spPr>
          <a:xfrm>
            <a:off x="10037225" y="6418100"/>
            <a:ext cx="2083500" cy="32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MEDIA KIT 2021</a:t>
            </a:r>
            <a:endParaRPr sz="1600" b="1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42079" y="0"/>
            <a:ext cx="716111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7"/>
          <p:cNvSpPr/>
          <p:nvPr/>
        </p:nvSpPr>
        <p:spPr>
          <a:xfrm>
            <a:off x="3463801" y="4752313"/>
            <a:ext cx="1608900" cy="23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300" b="1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...Indoor DOOH 2x more likely to be seen, recalled</a:t>
            </a:r>
            <a:r>
              <a:rPr lang="en-US" sz="13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, than traditional OOH</a:t>
            </a:r>
            <a:r>
              <a:rPr lang="en-US" sz="1300" baseline="300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1 </a:t>
            </a:r>
            <a:endParaRPr sz="1300" baseline="30000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19" name="Google Shape;119;p17"/>
          <p:cNvSpPr/>
          <p:nvPr/>
        </p:nvSpPr>
        <p:spPr>
          <a:xfrm>
            <a:off x="5538300" y="3544975"/>
            <a:ext cx="1645200" cy="21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600" b="1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2x increase in reach </a:t>
            </a:r>
            <a:r>
              <a:rPr lang="en-US" sz="16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if added to Omni</a:t>
            </a:r>
            <a:endParaRPr sz="1600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6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-Channel</a:t>
            </a:r>
            <a:endParaRPr sz="1600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6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campaigns</a:t>
            </a:r>
            <a:r>
              <a:rPr lang="en-US" sz="1600" baseline="300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2</a:t>
            </a:r>
            <a:endParaRPr sz="1600" b="1" i="0" u="none" strike="noStrike" cap="none" baseline="30000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120" name="Google Shape;120;p17"/>
          <p:cNvGrpSpPr/>
          <p:nvPr/>
        </p:nvGrpSpPr>
        <p:grpSpPr>
          <a:xfrm>
            <a:off x="3984816" y="4530769"/>
            <a:ext cx="566897" cy="566897"/>
            <a:chOff x="4257650" y="4505475"/>
            <a:chExt cx="640200" cy="640200"/>
          </a:xfrm>
        </p:grpSpPr>
        <p:sp>
          <p:nvSpPr>
            <p:cNvPr id="121" name="Google Shape;121;p17"/>
            <p:cNvSpPr/>
            <p:nvPr/>
          </p:nvSpPr>
          <p:spPr>
            <a:xfrm>
              <a:off x="4257650" y="4505475"/>
              <a:ext cx="640200" cy="640200"/>
            </a:xfrm>
            <a:prstGeom prst="roundRect">
              <a:avLst>
                <a:gd name="adj" fmla="val 50000"/>
              </a:avLst>
            </a:prstGeom>
            <a:solidFill>
              <a:srgbClr val="009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22" name="Google Shape;122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420491" y="4658443"/>
              <a:ext cx="320040" cy="32004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3" name="Google Shape;123;p17"/>
          <p:cNvGrpSpPr/>
          <p:nvPr/>
        </p:nvGrpSpPr>
        <p:grpSpPr>
          <a:xfrm>
            <a:off x="6033178" y="3004214"/>
            <a:ext cx="566897" cy="566897"/>
            <a:chOff x="8403450" y="2943025"/>
            <a:chExt cx="640200" cy="640200"/>
          </a:xfrm>
        </p:grpSpPr>
        <p:sp>
          <p:nvSpPr>
            <p:cNvPr id="124" name="Google Shape;124;p17"/>
            <p:cNvSpPr/>
            <p:nvPr/>
          </p:nvSpPr>
          <p:spPr>
            <a:xfrm>
              <a:off x="8403450" y="2943025"/>
              <a:ext cx="640200" cy="640200"/>
            </a:xfrm>
            <a:prstGeom prst="roundRect">
              <a:avLst>
                <a:gd name="adj" fmla="val 50000"/>
              </a:avLst>
            </a:prstGeom>
            <a:solidFill>
              <a:srgbClr val="009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25" name="Google Shape;125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557835" y="3114971"/>
              <a:ext cx="320040" cy="32004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6" name="Google Shape;126;p17"/>
          <p:cNvGrpSpPr/>
          <p:nvPr/>
        </p:nvGrpSpPr>
        <p:grpSpPr>
          <a:xfrm>
            <a:off x="929356" y="3003666"/>
            <a:ext cx="567985" cy="567985"/>
            <a:chOff x="111838" y="2198200"/>
            <a:chExt cx="640200" cy="640200"/>
          </a:xfrm>
        </p:grpSpPr>
        <p:sp>
          <p:nvSpPr>
            <p:cNvPr id="127" name="Google Shape;127;p17"/>
            <p:cNvSpPr/>
            <p:nvPr/>
          </p:nvSpPr>
          <p:spPr>
            <a:xfrm>
              <a:off x="111838" y="2198200"/>
              <a:ext cx="640200" cy="640200"/>
            </a:xfrm>
            <a:prstGeom prst="roundRect">
              <a:avLst>
                <a:gd name="adj" fmla="val 50000"/>
              </a:avLst>
            </a:prstGeom>
            <a:solidFill>
              <a:srgbClr val="009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28" name="Google Shape;128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71870" y="2358220"/>
              <a:ext cx="320040" cy="3200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9" name="Google Shape;129;p17"/>
          <p:cNvSpPr/>
          <p:nvPr/>
        </p:nvSpPr>
        <p:spPr>
          <a:xfrm>
            <a:off x="646752" y="2016147"/>
            <a:ext cx="1556637" cy="352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It’s</a:t>
            </a:r>
            <a:r>
              <a:rPr lang="en-US" sz="1800" b="1" i="0" u="none" strike="noStrike" cap="none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 special...</a:t>
            </a:r>
            <a:endParaRPr sz="1800" b="1" i="0" u="none" strike="noStrike" cap="none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30" name="Google Shape;130;p17"/>
          <p:cNvGrpSpPr/>
          <p:nvPr/>
        </p:nvGrpSpPr>
        <p:grpSpPr>
          <a:xfrm>
            <a:off x="929879" y="4530770"/>
            <a:ext cx="566897" cy="566897"/>
            <a:chOff x="111838" y="2810663"/>
            <a:chExt cx="640200" cy="640200"/>
          </a:xfrm>
        </p:grpSpPr>
        <p:sp>
          <p:nvSpPr>
            <p:cNvPr id="131" name="Google Shape;131;p17"/>
            <p:cNvSpPr/>
            <p:nvPr/>
          </p:nvSpPr>
          <p:spPr>
            <a:xfrm>
              <a:off x="111838" y="2810663"/>
              <a:ext cx="640200" cy="640200"/>
            </a:xfrm>
            <a:prstGeom prst="roundRect">
              <a:avLst>
                <a:gd name="adj" fmla="val 50000"/>
              </a:avLst>
            </a:prstGeom>
            <a:solidFill>
              <a:srgbClr val="009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32" name="Google Shape;132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271866" y="2970745"/>
              <a:ext cx="320040" cy="32004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3" name="Google Shape;133;p17"/>
          <p:cNvGrpSpPr/>
          <p:nvPr/>
        </p:nvGrpSpPr>
        <p:grpSpPr>
          <a:xfrm>
            <a:off x="2163041" y="4530774"/>
            <a:ext cx="566897" cy="566897"/>
            <a:chOff x="111838" y="3423125"/>
            <a:chExt cx="640200" cy="640200"/>
          </a:xfrm>
        </p:grpSpPr>
        <p:sp>
          <p:nvSpPr>
            <p:cNvPr id="134" name="Google Shape;134;p17"/>
            <p:cNvSpPr/>
            <p:nvPr/>
          </p:nvSpPr>
          <p:spPr>
            <a:xfrm>
              <a:off x="111838" y="3423125"/>
              <a:ext cx="640200" cy="640200"/>
            </a:xfrm>
            <a:prstGeom prst="roundRect">
              <a:avLst>
                <a:gd name="adj" fmla="val 50000"/>
              </a:avLst>
            </a:prstGeom>
            <a:solidFill>
              <a:srgbClr val="009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35" name="Google Shape;135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271866" y="3583220"/>
              <a:ext cx="320040" cy="320040"/>
            </a:xfrm>
            <a:prstGeom prst="rect">
              <a:avLst/>
            </a:prstGeom>
            <a:noFill/>
            <a:ln>
              <a:noFill/>
            </a:ln>
            <a:effectLst>
              <a:outerShdw blurRad="342900" algn="bl" rotWithShape="0">
                <a:srgbClr val="000000">
                  <a:alpha val="20000"/>
                </a:srgbClr>
              </a:outerShdw>
            </a:effectLst>
          </p:spPr>
        </p:pic>
      </p:grpSp>
      <p:grpSp>
        <p:nvGrpSpPr>
          <p:cNvPr id="136" name="Google Shape;136;p17"/>
          <p:cNvGrpSpPr/>
          <p:nvPr/>
        </p:nvGrpSpPr>
        <p:grpSpPr>
          <a:xfrm>
            <a:off x="2101811" y="2982099"/>
            <a:ext cx="566897" cy="566897"/>
            <a:chOff x="111775" y="4035588"/>
            <a:chExt cx="640200" cy="640200"/>
          </a:xfrm>
        </p:grpSpPr>
        <p:sp>
          <p:nvSpPr>
            <p:cNvPr id="137" name="Google Shape;137;p17"/>
            <p:cNvSpPr/>
            <p:nvPr/>
          </p:nvSpPr>
          <p:spPr>
            <a:xfrm>
              <a:off x="111775" y="4035588"/>
              <a:ext cx="640200" cy="640200"/>
            </a:xfrm>
            <a:prstGeom prst="roundRect">
              <a:avLst>
                <a:gd name="adj" fmla="val 50000"/>
              </a:avLst>
            </a:prstGeom>
            <a:solidFill>
              <a:srgbClr val="009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38" name="Google Shape;138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249075" y="4172813"/>
              <a:ext cx="365760" cy="36576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9" name="Google Shape;139;p17"/>
          <p:cNvSpPr/>
          <p:nvPr/>
        </p:nvSpPr>
        <p:spPr>
          <a:xfrm>
            <a:off x="563726" y="3580795"/>
            <a:ext cx="1299300" cy="53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D</a:t>
            </a:r>
            <a:r>
              <a:rPr lang="en-US" sz="13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well time </a:t>
            </a:r>
            <a:r>
              <a:rPr lang="en-US" sz="13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measured in minutes, not seconds</a:t>
            </a:r>
            <a:endParaRPr sz="13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40" name="Google Shape;140;p17"/>
          <p:cNvSpPr/>
          <p:nvPr/>
        </p:nvSpPr>
        <p:spPr>
          <a:xfrm>
            <a:off x="465831" y="5115771"/>
            <a:ext cx="1494900" cy="7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100% viewability by humans,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not bots</a:t>
            </a:r>
            <a:endParaRPr sz="13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41" name="Google Shape;141;p17"/>
          <p:cNvSpPr/>
          <p:nvPr/>
        </p:nvSpPr>
        <p:spPr>
          <a:xfrm>
            <a:off x="1796888" y="5123032"/>
            <a:ext cx="1299300" cy="2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Not Skippable</a:t>
            </a:r>
            <a:endParaRPr sz="13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42" name="Google Shape;142;p17"/>
          <p:cNvSpPr/>
          <p:nvPr/>
        </p:nvSpPr>
        <p:spPr>
          <a:xfrm>
            <a:off x="1735659" y="3553795"/>
            <a:ext cx="1299300" cy="53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Brand-safe</a:t>
            </a:r>
            <a:endParaRPr/>
          </a:p>
        </p:txBody>
      </p:sp>
      <p:cxnSp>
        <p:nvCxnSpPr>
          <p:cNvPr id="143" name="Google Shape;143;p17"/>
          <p:cNvCxnSpPr/>
          <p:nvPr/>
        </p:nvCxnSpPr>
        <p:spPr>
          <a:xfrm>
            <a:off x="758276" y="2446303"/>
            <a:ext cx="791282" cy="0"/>
          </a:xfrm>
          <a:prstGeom prst="straightConnector1">
            <a:avLst/>
          </a:prstGeom>
          <a:noFill/>
          <a:ln w="57150" cap="flat" cmpd="sng">
            <a:solidFill>
              <a:srgbClr val="85CAE6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44" name="Google Shape;144;p17"/>
          <p:cNvCxnSpPr/>
          <p:nvPr/>
        </p:nvCxnSpPr>
        <p:spPr>
          <a:xfrm>
            <a:off x="3273248" y="2041426"/>
            <a:ext cx="13500" cy="4203000"/>
          </a:xfrm>
          <a:prstGeom prst="straightConnector1">
            <a:avLst/>
          </a:prstGeom>
          <a:noFill/>
          <a:ln w="9525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5" name="Google Shape;145;p17"/>
          <p:cNvSpPr/>
          <p:nvPr/>
        </p:nvSpPr>
        <p:spPr>
          <a:xfrm>
            <a:off x="3444251" y="2016150"/>
            <a:ext cx="1645200" cy="3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It’s </a:t>
            </a:r>
            <a:r>
              <a:rPr lang="en-US" sz="1800" b="1" i="0" u="none" strike="noStrike" cap="none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powerful...</a:t>
            </a:r>
            <a:endParaRPr sz="1800" b="1" i="0" u="none" strike="noStrike" cap="none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46" name="Google Shape;146;p17"/>
          <p:cNvCxnSpPr/>
          <p:nvPr/>
        </p:nvCxnSpPr>
        <p:spPr>
          <a:xfrm>
            <a:off x="3541475" y="2446303"/>
            <a:ext cx="791400" cy="0"/>
          </a:xfrm>
          <a:prstGeom prst="straightConnector1">
            <a:avLst/>
          </a:prstGeom>
          <a:noFill/>
          <a:ln w="57150" cap="flat" cmpd="sng">
            <a:solidFill>
              <a:srgbClr val="85CAE6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47" name="Google Shape;147;p17"/>
          <p:cNvCxnSpPr/>
          <p:nvPr/>
        </p:nvCxnSpPr>
        <p:spPr>
          <a:xfrm>
            <a:off x="5249784" y="2041426"/>
            <a:ext cx="11100" cy="4228800"/>
          </a:xfrm>
          <a:prstGeom prst="straightConnector1">
            <a:avLst/>
          </a:prstGeom>
          <a:noFill/>
          <a:ln w="9525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8" name="Google Shape;148;p17"/>
          <p:cNvSpPr/>
          <p:nvPr/>
        </p:nvSpPr>
        <p:spPr>
          <a:xfrm>
            <a:off x="5538308" y="2016147"/>
            <a:ext cx="1556637" cy="352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And it </a:t>
            </a:r>
            <a:r>
              <a:rPr lang="en-US" sz="1800" b="1" i="0" u="none" strike="noStrike" cap="none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works.</a:t>
            </a:r>
            <a:endParaRPr sz="1800" b="1" i="0" u="none" strike="noStrike" cap="none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49" name="Google Shape;149;p17"/>
          <p:cNvCxnSpPr/>
          <p:nvPr/>
        </p:nvCxnSpPr>
        <p:spPr>
          <a:xfrm>
            <a:off x="5635544" y="2446303"/>
            <a:ext cx="791282" cy="0"/>
          </a:xfrm>
          <a:prstGeom prst="straightConnector1">
            <a:avLst/>
          </a:prstGeom>
          <a:noFill/>
          <a:ln w="57150" cap="flat" cmpd="sng">
            <a:solidFill>
              <a:srgbClr val="85CAE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0" name="Google Shape;150;p17"/>
          <p:cNvSpPr/>
          <p:nvPr/>
        </p:nvSpPr>
        <p:spPr>
          <a:xfrm>
            <a:off x="5455179" y="556169"/>
            <a:ext cx="3817158" cy="1083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17"/>
          <p:cNvSpPr txBox="1"/>
          <p:nvPr/>
        </p:nvSpPr>
        <p:spPr>
          <a:xfrm>
            <a:off x="533325" y="481047"/>
            <a:ext cx="8739000" cy="123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700" b="1">
                <a:solidFill>
                  <a:srgbClr val="85CAE6"/>
                </a:solidFill>
                <a:latin typeface="Roboto"/>
                <a:ea typeface="Roboto"/>
                <a:cs typeface="Roboto"/>
                <a:sym typeface="Roboto"/>
              </a:rPr>
              <a:t>WHY GO INDOOR</a:t>
            </a:r>
            <a:r>
              <a:rPr lang="en-US" sz="2700" b="1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700" b="1">
                <a:solidFill>
                  <a:srgbClr val="85CAE6"/>
                </a:solidFill>
                <a:latin typeface="Roboto"/>
                <a:ea typeface="Roboto"/>
                <a:cs typeface="Roboto"/>
                <a:sym typeface="Roboto"/>
              </a:rPr>
              <a:t>| </a:t>
            </a:r>
            <a:r>
              <a:rPr lang="en-US" sz="24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i</a:t>
            </a:r>
            <a:r>
              <a:rPr lang="en-US" sz="24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t’s not just lockdowns </a:t>
            </a:r>
            <a:endParaRPr sz="24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ending - </a:t>
            </a:r>
            <a:r>
              <a:rPr lang="en-US" sz="24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recent uptick has</a:t>
            </a:r>
            <a:r>
              <a:rPr lang="en-US" sz="24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 been driven by the unique </a:t>
            </a:r>
            <a:endParaRPr sz="24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effectiveness of indoor DOOH ad exposure. </a:t>
            </a:r>
            <a:endParaRPr sz="24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52" name="Google Shape;152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1041045" y="6395459"/>
            <a:ext cx="925493" cy="308498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7"/>
          <p:cNvSpPr txBox="1"/>
          <p:nvPr/>
        </p:nvSpPr>
        <p:spPr>
          <a:xfrm>
            <a:off x="805775" y="6439350"/>
            <a:ext cx="626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27305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"/>
              <a:buFont typeface="Calibri"/>
              <a:buAutoNum type="arabicPeriod"/>
            </a:pPr>
            <a:r>
              <a:rPr lang="en-US" sz="700">
                <a:solidFill>
                  <a:schemeClr val="lt2"/>
                </a:solidFill>
                <a:uFill>
                  <a:noFill/>
                </a:u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https://mediatel.co.uk/news/2018/10/25/study-reveals-impact-of-combining-dooh-with-social-media-campaigns/</a:t>
            </a:r>
            <a:endParaRPr sz="700">
              <a:solidFill>
                <a:schemeClr val="lt2"/>
              </a:solidFill>
            </a:endParaRPr>
          </a:p>
          <a:p>
            <a:pPr marL="457200" lvl="0" indent="-27305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"/>
              <a:buFont typeface="Calibri"/>
              <a:buAutoNum type="arabicPeriod"/>
            </a:pPr>
            <a:r>
              <a:rPr lang="en-US" sz="700">
                <a:solidFill>
                  <a:schemeClr val="lt2"/>
                </a:solidFill>
              </a:rPr>
              <a:t>https://www.mediapost.com/publications/article/342285/mri-simmons-finds-adding-outdoor-to-mix-can-boost.html</a:t>
            </a:r>
            <a:endParaRPr sz="700">
              <a:solidFill>
                <a:schemeClr val="lt2"/>
              </a:solidFill>
            </a:endParaRPr>
          </a:p>
        </p:txBody>
      </p:sp>
      <p:grpSp>
        <p:nvGrpSpPr>
          <p:cNvPr id="154" name="Google Shape;154;p17"/>
          <p:cNvGrpSpPr/>
          <p:nvPr/>
        </p:nvGrpSpPr>
        <p:grpSpPr>
          <a:xfrm>
            <a:off x="3986974" y="2982099"/>
            <a:ext cx="566897" cy="566897"/>
            <a:chOff x="111850" y="4648050"/>
            <a:chExt cx="640200" cy="640200"/>
          </a:xfrm>
        </p:grpSpPr>
        <p:sp>
          <p:nvSpPr>
            <p:cNvPr id="155" name="Google Shape;155;p17"/>
            <p:cNvSpPr/>
            <p:nvPr/>
          </p:nvSpPr>
          <p:spPr>
            <a:xfrm>
              <a:off x="111850" y="4648050"/>
              <a:ext cx="640200" cy="640200"/>
            </a:xfrm>
            <a:prstGeom prst="roundRect">
              <a:avLst>
                <a:gd name="adj" fmla="val 50000"/>
              </a:avLst>
            </a:prstGeom>
            <a:solidFill>
              <a:srgbClr val="009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56" name="Google Shape;156;p17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249075" y="4785275"/>
              <a:ext cx="365760" cy="36576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7" name="Google Shape;157;p17"/>
          <p:cNvSpPr/>
          <p:nvPr/>
        </p:nvSpPr>
        <p:spPr>
          <a:xfrm>
            <a:off x="3404713" y="3568250"/>
            <a:ext cx="1727100" cy="7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Engaged impressions, consumer attention, means...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8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009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592C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18"/>
          <p:cNvSpPr txBox="1">
            <a:spLocks noGrp="1"/>
          </p:cNvSpPr>
          <p:nvPr>
            <p:ph type="body" idx="4294967295"/>
          </p:nvPr>
        </p:nvSpPr>
        <p:spPr>
          <a:xfrm>
            <a:off x="1184850" y="2503150"/>
            <a:ext cx="8893200" cy="193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 sz="3600" b="1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AdStash offers advertisers easy, affordable access to </a:t>
            </a:r>
            <a:r>
              <a:rPr lang="en-US" sz="3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North America’s largest </a:t>
            </a:r>
            <a:r>
              <a:rPr lang="en-US" sz="3600" b="1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indoor </a:t>
            </a:r>
            <a:r>
              <a:rPr lang="en-US" sz="3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DOOH network</a:t>
            </a:r>
            <a:r>
              <a:rPr lang="en-US" sz="3600" b="1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, containing </a:t>
            </a:r>
            <a:r>
              <a:rPr lang="en-US" sz="3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diverse audience segments</a:t>
            </a:r>
            <a:r>
              <a:rPr lang="en-US" sz="3600" b="1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 while </a:t>
            </a:r>
            <a:r>
              <a:rPr lang="en-US" sz="3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captivated in indoor environments</a:t>
            </a:r>
            <a:endParaRPr sz="3600" b="1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65" name="Google Shape;165;p18"/>
          <p:cNvCxnSpPr/>
          <p:nvPr/>
        </p:nvCxnSpPr>
        <p:spPr>
          <a:xfrm>
            <a:off x="1304770" y="4733543"/>
            <a:ext cx="3072358" cy="0"/>
          </a:xfrm>
          <a:prstGeom prst="straightConnector1">
            <a:avLst/>
          </a:prstGeom>
          <a:noFill/>
          <a:ln w="127000" cap="flat" cmpd="sng">
            <a:solidFill>
              <a:srgbClr val="85CAE6">
                <a:alpha val="57254"/>
              </a:srgbClr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9"/>
          <p:cNvSpPr txBox="1"/>
          <p:nvPr/>
        </p:nvSpPr>
        <p:spPr>
          <a:xfrm>
            <a:off x="508320" y="672020"/>
            <a:ext cx="9975900" cy="13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85CAE6"/>
                </a:solidFill>
                <a:latin typeface="Roboto"/>
                <a:ea typeface="Roboto"/>
                <a:cs typeface="Roboto"/>
                <a:sym typeface="Roboto"/>
              </a:rPr>
              <a:t>NETWORK |</a:t>
            </a:r>
            <a:r>
              <a:rPr lang="en-US" sz="2700" b="1" i="0" u="none" strike="noStrike" cap="none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7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AdStash is </a:t>
            </a:r>
            <a:r>
              <a:rPr lang="en-US" sz="2700" b="0" i="1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your </a:t>
            </a:r>
            <a:r>
              <a:rPr lang="en-US" sz="27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DOOH partner, connecting your partners and advertisers to a nation-wide network of pr</a:t>
            </a:r>
            <a:r>
              <a:rPr lang="en-US" sz="27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emium, </a:t>
            </a:r>
            <a:r>
              <a:rPr lang="en-US" sz="27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place-based screens. </a:t>
            </a:r>
            <a:endParaRPr sz="27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71" name="Google Shape;171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0049" y="2867513"/>
            <a:ext cx="3341075" cy="18122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2" name="Google Shape;172;p19"/>
          <p:cNvGrpSpPr/>
          <p:nvPr/>
        </p:nvGrpSpPr>
        <p:grpSpPr>
          <a:xfrm>
            <a:off x="4365386" y="3006972"/>
            <a:ext cx="1197764" cy="758034"/>
            <a:chOff x="4291055" y="2996233"/>
            <a:chExt cx="1197764" cy="681685"/>
          </a:xfrm>
        </p:grpSpPr>
        <p:sp>
          <p:nvSpPr>
            <p:cNvPr id="173" name="Google Shape;173;p19"/>
            <p:cNvSpPr/>
            <p:nvPr/>
          </p:nvSpPr>
          <p:spPr>
            <a:xfrm>
              <a:off x="4498644" y="2996233"/>
              <a:ext cx="7827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1">
                  <a:solidFill>
                    <a:srgbClr val="0090FF"/>
                  </a:solidFill>
                  <a:latin typeface="Roboto"/>
                  <a:ea typeface="Roboto"/>
                  <a:cs typeface="Roboto"/>
                  <a:sym typeface="Roboto"/>
                </a:rPr>
                <a:t>12</a:t>
              </a:r>
              <a:r>
                <a:rPr lang="en-US" sz="1800" b="1" i="0" u="none" strike="noStrike" cap="none">
                  <a:solidFill>
                    <a:srgbClr val="0090FF"/>
                  </a:solidFill>
                  <a:latin typeface="Roboto"/>
                  <a:ea typeface="Roboto"/>
                  <a:cs typeface="Roboto"/>
                  <a:sym typeface="Roboto"/>
                </a:rPr>
                <a:t>B+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9"/>
            <p:cNvSpPr/>
            <p:nvPr/>
          </p:nvSpPr>
          <p:spPr>
            <a:xfrm>
              <a:off x="4291055" y="3267593"/>
              <a:ext cx="1197764" cy="4103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 b="0" i="0" u="none" strike="noStrike" cap="none">
                  <a:solidFill>
                    <a:srgbClr val="44546A"/>
                  </a:solidFill>
                  <a:latin typeface="Roboto Light"/>
                  <a:ea typeface="Roboto Light"/>
                  <a:cs typeface="Roboto Light"/>
                  <a:sym typeface="Roboto Light"/>
                </a:rPr>
                <a:t>Impressions Annually </a:t>
              </a:r>
              <a:endParaRPr sz="11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175" name="Google Shape;175;p19"/>
          <p:cNvGrpSpPr/>
          <p:nvPr/>
        </p:nvGrpSpPr>
        <p:grpSpPr>
          <a:xfrm>
            <a:off x="4576917" y="3812650"/>
            <a:ext cx="774703" cy="629159"/>
            <a:chOff x="4502586" y="3720764"/>
            <a:chExt cx="774703" cy="565790"/>
          </a:xfrm>
        </p:grpSpPr>
        <p:sp>
          <p:nvSpPr>
            <p:cNvPr id="176" name="Google Shape;176;p19"/>
            <p:cNvSpPr/>
            <p:nvPr/>
          </p:nvSpPr>
          <p:spPr>
            <a:xfrm>
              <a:off x="4650117" y="3720764"/>
              <a:ext cx="596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1" i="0" u="none" strike="noStrike" cap="none">
                  <a:solidFill>
                    <a:srgbClr val="0090FF"/>
                  </a:solidFill>
                  <a:latin typeface="Roboto"/>
                  <a:ea typeface="Roboto"/>
                  <a:cs typeface="Roboto"/>
                  <a:sym typeface="Roboto"/>
                </a:rPr>
                <a:t>50+</a:t>
              </a:r>
              <a:endParaRPr sz="1800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77" name="Google Shape;177;p19"/>
            <p:cNvSpPr/>
            <p:nvPr/>
          </p:nvSpPr>
          <p:spPr>
            <a:xfrm>
              <a:off x="4502586" y="3991304"/>
              <a:ext cx="774703" cy="2952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 b="0" i="0" u="none" strike="noStrike" cap="none">
                  <a:solidFill>
                    <a:srgbClr val="44546A"/>
                  </a:solidFill>
                  <a:latin typeface="Roboto Light"/>
                  <a:ea typeface="Roboto Light"/>
                  <a:cs typeface="Roboto Light"/>
                  <a:sym typeface="Roboto Light"/>
                </a:rPr>
                <a:t>DMA’s</a:t>
              </a:r>
              <a:endParaRPr sz="11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178" name="Google Shape;178;p19"/>
          <p:cNvGrpSpPr/>
          <p:nvPr/>
        </p:nvGrpSpPr>
        <p:grpSpPr>
          <a:xfrm>
            <a:off x="4400652" y="4438066"/>
            <a:ext cx="1127100" cy="582638"/>
            <a:chOff x="4326321" y="4229401"/>
            <a:chExt cx="1127100" cy="523955"/>
          </a:xfrm>
        </p:grpSpPr>
        <p:sp>
          <p:nvSpPr>
            <p:cNvPr id="179" name="Google Shape;179;p19"/>
            <p:cNvSpPr/>
            <p:nvPr/>
          </p:nvSpPr>
          <p:spPr>
            <a:xfrm>
              <a:off x="4326321" y="4229401"/>
              <a:ext cx="11271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1">
                  <a:solidFill>
                    <a:srgbClr val="0090FF"/>
                  </a:solidFill>
                  <a:latin typeface="Roboto"/>
                  <a:ea typeface="Roboto"/>
                  <a:cs typeface="Roboto"/>
                  <a:sym typeface="Roboto"/>
                </a:rPr>
                <a:t>26</a:t>
              </a:r>
              <a:r>
                <a:rPr lang="en-US" sz="1800" b="1" i="0" u="none" strike="noStrike" cap="none">
                  <a:solidFill>
                    <a:srgbClr val="0090FF"/>
                  </a:solidFill>
                  <a:latin typeface="Roboto"/>
                  <a:ea typeface="Roboto"/>
                  <a:cs typeface="Roboto"/>
                  <a:sym typeface="Roboto"/>
                </a:rPr>
                <a:t>,105+</a:t>
              </a:r>
              <a:endParaRPr sz="1800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80" name="Google Shape;180;p19"/>
            <p:cNvSpPr/>
            <p:nvPr/>
          </p:nvSpPr>
          <p:spPr>
            <a:xfrm>
              <a:off x="4403412" y="4520465"/>
              <a:ext cx="973051" cy="2328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 b="0" i="0" u="none" strike="noStrike" cap="none">
                  <a:solidFill>
                    <a:srgbClr val="44546A"/>
                  </a:solidFill>
                  <a:latin typeface="Roboto Light"/>
                  <a:ea typeface="Roboto Light"/>
                  <a:cs typeface="Roboto Light"/>
                  <a:sym typeface="Roboto Light"/>
                </a:rPr>
                <a:t>Venues </a:t>
              </a:r>
              <a:endParaRPr sz="11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181" name="Google Shape;181;p19"/>
          <p:cNvGrpSpPr/>
          <p:nvPr/>
        </p:nvGrpSpPr>
        <p:grpSpPr>
          <a:xfrm>
            <a:off x="4400652" y="5086855"/>
            <a:ext cx="1127100" cy="706707"/>
            <a:chOff x="4326321" y="4947312"/>
            <a:chExt cx="1127100" cy="635528"/>
          </a:xfrm>
        </p:grpSpPr>
        <p:sp>
          <p:nvSpPr>
            <p:cNvPr id="182" name="Google Shape;182;p19"/>
            <p:cNvSpPr/>
            <p:nvPr/>
          </p:nvSpPr>
          <p:spPr>
            <a:xfrm>
              <a:off x="4326321" y="4947312"/>
              <a:ext cx="11271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1">
                  <a:solidFill>
                    <a:srgbClr val="0090FF"/>
                  </a:solidFill>
                  <a:latin typeface="Roboto"/>
                  <a:ea typeface="Roboto"/>
                  <a:cs typeface="Roboto"/>
                  <a:sym typeface="Roboto"/>
                </a:rPr>
                <a:t>31</a:t>
              </a:r>
              <a:r>
                <a:rPr lang="en-US" sz="1800" b="1" i="0" u="none" strike="noStrike" cap="none">
                  <a:solidFill>
                    <a:srgbClr val="0090FF"/>
                  </a:solidFill>
                  <a:latin typeface="Roboto"/>
                  <a:ea typeface="Roboto"/>
                  <a:cs typeface="Roboto"/>
                  <a:sym typeface="Roboto"/>
                </a:rPr>
                <a:t>,</a:t>
              </a:r>
              <a:r>
                <a:rPr lang="en-US" sz="1800" b="1">
                  <a:solidFill>
                    <a:srgbClr val="0090FF"/>
                  </a:solidFill>
                  <a:latin typeface="Roboto"/>
                  <a:ea typeface="Roboto"/>
                  <a:cs typeface="Roboto"/>
                  <a:sym typeface="Roboto"/>
                </a:rPr>
                <a:t>594</a:t>
              </a:r>
              <a:r>
                <a:rPr lang="en-US" sz="1800" b="1" i="0" u="none" strike="noStrike" cap="none">
                  <a:solidFill>
                    <a:srgbClr val="0090FF"/>
                  </a:solidFill>
                  <a:latin typeface="Roboto"/>
                  <a:ea typeface="Roboto"/>
                  <a:cs typeface="Roboto"/>
                  <a:sym typeface="Roboto"/>
                </a:rPr>
                <a:t>+</a:t>
              </a:r>
              <a:endParaRPr sz="1800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83" name="Google Shape;183;p19"/>
            <p:cNvSpPr/>
            <p:nvPr/>
          </p:nvSpPr>
          <p:spPr>
            <a:xfrm>
              <a:off x="4354834" y="5220452"/>
              <a:ext cx="1070207" cy="3623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 b="0" i="0" u="none" strike="noStrike" cap="none">
                  <a:solidFill>
                    <a:srgbClr val="44546A"/>
                  </a:solidFill>
                  <a:latin typeface="Roboto Light"/>
                  <a:ea typeface="Roboto Light"/>
                  <a:cs typeface="Roboto Light"/>
                  <a:sym typeface="Roboto Light"/>
                </a:rPr>
                <a:t>Screens</a:t>
              </a:r>
              <a:endParaRPr sz="11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cxnSp>
        <p:nvCxnSpPr>
          <p:cNvPr id="184" name="Google Shape;184;p19"/>
          <p:cNvCxnSpPr/>
          <p:nvPr/>
        </p:nvCxnSpPr>
        <p:spPr>
          <a:xfrm>
            <a:off x="5690463" y="2075509"/>
            <a:ext cx="0" cy="3292200"/>
          </a:xfrm>
          <a:prstGeom prst="straightConnector1">
            <a:avLst/>
          </a:prstGeom>
          <a:noFill/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5" name="Google Shape;185;p19"/>
          <p:cNvSpPr/>
          <p:nvPr/>
        </p:nvSpPr>
        <p:spPr>
          <a:xfrm>
            <a:off x="422598" y="2255750"/>
            <a:ext cx="2718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Our </a:t>
            </a:r>
            <a:r>
              <a:rPr lang="en-US" sz="1800" b="1" i="0" u="none" strike="noStrike" cap="none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nationwide </a:t>
            </a:r>
            <a:r>
              <a:rPr lang="en-US" sz="18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network</a:t>
            </a:r>
            <a:r>
              <a:rPr lang="en-US" sz="18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.</a:t>
            </a:r>
            <a:endParaRPr sz="1800" b="1" i="0" u="none" strike="noStrike" cap="none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86" name="Google Shape;186;p19"/>
          <p:cNvCxnSpPr/>
          <p:nvPr/>
        </p:nvCxnSpPr>
        <p:spPr>
          <a:xfrm>
            <a:off x="542721" y="2717441"/>
            <a:ext cx="791400" cy="0"/>
          </a:xfrm>
          <a:prstGeom prst="straightConnector1">
            <a:avLst/>
          </a:prstGeom>
          <a:noFill/>
          <a:ln w="57150" cap="flat" cmpd="sng">
            <a:solidFill>
              <a:srgbClr val="85CAE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87" name="Google Shape;187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41045" y="6409451"/>
            <a:ext cx="896956" cy="294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34000" y="4829800"/>
            <a:ext cx="3130325" cy="175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19"/>
          <p:cNvSpPr/>
          <p:nvPr/>
        </p:nvSpPr>
        <p:spPr>
          <a:xfrm>
            <a:off x="5905175" y="2255750"/>
            <a:ext cx="28575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Our </a:t>
            </a:r>
            <a:r>
              <a:rPr lang="en-US" sz="1800" b="1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premium </a:t>
            </a:r>
            <a:r>
              <a:rPr lang="en-US" sz="18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venue types.</a:t>
            </a:r>
            <a:endParaRPr sz="1800" b="1" i="0" u="none" strike="noStrike" cap="none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90" name="Google Shape;190;p19"/>
          <p:cNvCxnSpPr/>
          <p:nvPr/>
        </p:nvCxnSpPr>
        <p:spPr>
          <a:xfrm>
            <a:off x="6025296" y="2717441"/>
            <a:ext cx="791400" cy="0"/>
          </a:xfrm>
          <a:prstGeom prst="straightConnector1">
            <a:avLst/>
          </a:prstGeom>
          <a:noFill/>
          <a:ln w="57150" cap="flat" cmpd="sng">
            <a:solidFill>
              <a:srgbClr val="85CAE6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91" name="Google Shape;191;p19"/>
          <p:cNvGrpSpPr/>
          <p:nvPr/>
        </p:nvGrpSpPr>
        <p:grpSpPr>
          <a:xfrm>
            <a:off x="5905186" y="3006975"/>
            <a:ext cx="1197900" cy="740414"/>
            <a:chOff x="4291055" y="3012153"/>
            <a:chExt cx="1197900" cy="665840"/>
          </a:xfrm>
        </p:grpSpPr>
        <p:sp>
          <p:nvSpPr>
            <p:cNvPr id="192" name="Google Shape;192;p19"/>
            <p:cNvSpPr/>
            <p:nvPr/>
          </p:nvSpPr>
          <p:spPr>
            <a:xfrm>
              <a:off x="4412419" y="3012153"/>
              <a:ext cx="1076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1">
                  <a:solidFill>
                    <a:srgbClr val="0090FF"/>
                  </a:solidFill>
                  <a:latin typeface="Roboto"/>
                  <a:ea typeface="Roboto"/>
                  <a:cs typeface="Roboto"/>
                  <a:sym typeface="Roboto"/>
                </a:rPr>
                <a:t>12000+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9"/>
            <p:cNvSpPr/>
            <p:nvPr/>
          </p:nvSpPr>
          <p:spPr>
            <a:xfrm>
              <a:off x="4291055" y="3267593"/>
              <a:ext cx="1197900" cy="41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>
                  <a:solidFill>
                    <a:srgbClr val="44546A"/>
                  </a:solidFill>
                  <a:latin typeface="Roboto Light"/>
                  <a:ea typeface="Roboto Light"/>
                  <a:cs typeface="Roboto Light"/>
                  <a:sym typeface="Roboto Light"/>
                </a:rPr>
                <a:t>Retail </a:t>
              </a:r>
              <a:endParaRPr sz="1100">
                <a:solidFill>
                  <a:srgbClr val="44546A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>
                  <a:solidFill>
                    <a:srgbClr val="44546A"/>
                  </a:solidFill>
                  <a:latin typeface="Roboto Light"/>
                  <a:ea typeface="Roboto Light"/>
                  <a:cs typeface="Roboto Light"/>
                  <a:sym typeface="Roboto Light"/>
                </a:rPr>
                <a:t>screens</a:t>
              </a:r>
              <a:endParaRPr sz="11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194" name="Google Shape;194;p19"/>
          <p:cNvGrpSpPr/>
          <p:nvPr/>
        </p:nvGrpSpPr>
        <p:grpSpPr>
          <a:xfrm>
            <a:off x="5905186" y="3747400"/>
            <a:ext cx="1197900" cy="740414"/>
            <a:chOff x="4291055" y="3012153"/>
            <a:chExt cx="1197900" cy="665840"/>
          </a:xfrm>
        </p:grpSpPr>
        <p:sp>
          <p:nvSpPr>
            <p:cNvPr id="195" name="Google Shape;195;p19"/>
            <p:cNvSpPr/>
            <p:nvPr/>
          </p:nvSpPr>
          <p:spPr>
            <a:xfrm>
              <a:off x="4351732" y="3012153"/>
              <a:ext cx="11271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1">
                  <a:solidFill>
                    <a:srgbClr val="0090FF"/>
                  </a:solidFill>
                  <a:latin typeface="Roboto"/>
                  <a:ea typeface="Roboto"/>
                  <a:cs typeface="Roboto"/>
                  <a:sym typeface="Roboto"/>
                </a:rPr>
                <a:t>16000+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9"/>
            <p:cNvSpPr/>
            <p:nvPr/>
          </p:nvSpPr>
          <p:spPr>
            <a:xfrm>
              <a:off x="4291055" y="3267593"/>
              <a:ext cx="1197900" cy="41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>
                  <a:solidFill>
                    <a:srgbClr val="44546A"/>
                  </a:solidFill>
                  <a:latin typeface="Roboto Light"/>
                  <a:ea typeface="Roboto Light"/>
                  <a:cs typeface="Roboto Light"/>
                  <a:sym typeface="Roboto Light"/>
                </a:rPr>
                <a:t>Restobar screens</a:t>
              </a:r>
              <a:endParaRPr sz="11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197" name="Google Shape;197;p19"/>
          <p:cNvGrpSpPr/>
          <p:nvPr/>
        </p:nvGrpSpPr>
        <p:grpSpPr>
          <a:xfrm>
            <a:off x="5905186" y="4487825"/>
            <a:ext cx="1197900" cy="740414"/>
            <a:chOff x="4291055" y="3012153"/>
            <a:chExt cx="1197900" cy="665840"/>
          </a:xfrm>
        </p:grpSpPr>
        <p:sp>
          <p:nvSpPr>
            <p:cNvPr id="198" name="Google Shape;198;p19"/>
            <p:cNvSpPr/>
            <p:nvPr/>
          </p:nvSpPr>
          <p:spPr>
            <a:xfrm>
              <a:off x="4351732" y="3012153"/>
              <a:ext cx="11271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1">
                  <a:solidFill>
                    <a:srgbClr val="0090FF"/>
                  </a:solidFill>
                  <a:latin typeface="Roboto"/>
                  <a:ea typeface="Roboto"/>
                  <a:cs typeface="Roboto"/>
                  <a:sym typeface="Roboto"/>
                </a:rPr>
                <a:t>2000+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9"/>
            <p:cNvSpPr/>
            <p:nvPr/>
          </p:nvSpPr>
          <p:spPr>
            <a:xfrm>
              <a:off x="4291055" y="3267593"/>
              <a:ext cx="1197900" cy="41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>
                  <a:solidFill>
                    <a:srgbClr val="44546A"/>
                  </a:solidFill>
                  <a:latin typeface="Roboto Light"/>
                  <a:ea typeface="Roboto Light"/>
                  <a:cs typeface="Roboto Light"/>
                  <a:sym typeface="Roboto Light"/>
                </a:rPr>
                <a:t>Medical </a:t>
              </a:r>
              <a:endParaRPr sz="1100">
                <a:solidFill>
                  <a:srgbClr val="44546A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>
                  <a:solidFill>
                    <a:srgbClr val="44546A"/>
                  </a:solidFill>
                  <a:latin typeface="Roboto Light"/>
                  <a:ea typeface="Roboto Light"/>
                  <a:cs typeface="Roboto Light"/>
                  <a:sym typeface="Roboto Light"/>
                </a:rPr>
                <a:t>screens</a:t>
              </a:r>
              <a:endParaRPr sz="11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200" name="Google Shape;200;p19"/>
          <p:cNvGrpSpPr/>
          <p:nvPr/>
        </p:nvGrpSpPr>
        <p:grpSpPr>
          <a:xfrm>
            <a:off x="5905186" y="5228238"/>
            <a:ext cx="1197900" cy="740414"/>
            <a:chOff x="4291055" y="3012153"/>
            <a:chExt cx="1197900" cy="665840"/>
          </a:xfrm>
        </p:grpSpPr>
        <p:sp>
          <p:nvSpPr>
            <p:cNvPr id="201" name="Google Shape;201;p19"/>
            <p:cNvSpPr/>
            <p:nvPr/>
          </p:nvSpPr>
          <p:spPr>
            <a:xfrm>
              <a:off x="4351732" y="3012153"/>
              <a:ext cx="11271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1">
                  <a:solidFill>
                    <a:srgbClr val="0090FF"/>
                  </a:solidFill>
                  <a:latin typeface="Roboto"/>
                  <a:ea typeface="Roboto"/>
                  <a:cs typeface="Roboto"/>
                  <a:sym typeface="Roboto"/>
                </a:rPr>
                <a:t>4000+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9"/>
            <p:cNvSpPr/>
            <p:nvPr/>
          </p:nvSpPr>
          <p:spPr>
            <a:xfrm>
              <a:off x="4291055" y="3267593"/>
              <a:ext cx="1197900" cy="41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>
                  <a:solidFill>
                    <a:srgbClr val="44546A"/>
                  </a:solidFill>
                  <a:latin typeface="Roboto Light"/>
                  <a:ea typeface="Roboto Light"/>
                  <a:cs typeface="Roboto Light"/>
                  <a:sym typeface="Roboto Light"/>
                </a:rPr>
                <a:t>Grocery</a:t>
              </a:r>
              <a:endParaRPr sz="1100">
                <a:solidFill>
                  <a:srgbClr val="44546A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>
                  <a:solidFill>
                    <a:srgbClr val="44546A"/>
                  </a:solidFill>
                  <a:latin typeface="Roboto Light"/>
                  <a:ea typeface="Roboto Light"/>
                  <a:cs typeface="Roboto Light"/>
                  <a:sym typeface="Roboto Light"/>
                </a:rPr>
                <a:t>screens</a:t>
              </a:r>
              <a:endParaRPr sz="11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203" name="Google Shape;203;p19"/>
          <p:cNvSpPr/>
          <p:nvPr/>
        </p:nvSpPr>
        <p:spPr>
          <a:xfrm>
            <a:off x="5870836" y="6020712"/>
            <a:ext cx="1197900" cy="45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900" dirty="0">
                <a:solidFill>
                  <a:srgbClr val="44546A"/>
                </a:solidFill>
                <a:latin typeface="Roboto Light"/>
                <a:ea typeface="Roboto Light"/>
                <a:cs typeface="Roboto Light"/>
                <a:sym typeface="Roboto Light"/>
              </a:rPr>
              <a:t>Plus private airports, hockey arenas, records stores, and many more. </a:t>
            </a:r>
            <a:endParaRPr sz="900" b="0" i="0" u="none" strike="noStrike" cap="none" dirty="0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04" name="Google Shape;204;p19"/>
          <p:cNvPicPr preferRelativeResize="0"/>
          <p:nvPr/>
        </p:nvPicPr>
        <p:blipFill rotWithShape="1">
          <a:blip r:embed="rId6">
            <a:alphaModFix/>
          </a:blip>
          <a:srcRect l="13088" r="13088" b="5419"/>
          <a:stretch/>
        </p:blipFill>
        <p:spPr>
          <a:xfrm>
            <a:off x="10647625" y="2075500"/>
            <a:ext cx="1544387" cy="1628775"/>
          </a:xfrm>
          <a:custGeom>
            <a:avLst/>
            <a:gdLst/>
            <a:ahLst/>
            <a:cxnLst/>
            <a:rect l="l" t="t" r="r" b="b"/>
            <a:pathLst>
              <a:path w="6502682" h="6857999" extrusionOk="0">
                <a:moveTo>
                  <a:pt x="6321717" y="0"/>
                </a:moveTo>
                <a:lnTo>
                  <a:pt x="6502682" y="0"/>
                </a:lnTo>
                <a:lnTo>
                  <a:pt x="6502682" y="6857999"/>
                </a:lnTo>
                <a:lnTo>
                  <a:pt x="4434389" y="6857999"/>
                </a:lnTo>
                <a:lnTo>
                  <a:pt x="1600168" y="6840066"/>
                </a:lnTo>
                <a:cubicBezTo>
                  <a:pt x="937730" y="6840066"/>
                  <a:pt x="366255" y="6724097"/>
                  <a:pt x="219450" y="6099995"/>
                </a:cubicBezTo>
                <a:cubicBezTo>
                  <a:pt x="-176512" y="4901301"/>
                  <a:pt x="32206" y="1982698"/>
                  <a:pt x="305948" y="677701"/>
                </a:cubicBezTo>
                <a:cubicBezTo>
                  <a:pt x="475689" y="-93059"/>
                  <a:pt x="1057999" y="16980"/>
                  <a:pt x="1720436" y="16980"/>
                </a:cubicBezTo>
                <a:close/>
              </a:path>
            </a:pathLst>
          </a:cu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5" name="Google Shape;205;p19"/>
          <p:cNvPicPr preferRelativeResize="0"/>
          <p:nvPr/>
        </p:nvPicPr>
        <p:blipFill rotWithShape="1">
          <a:blip r:embed="rId7">
            <a:alphaModFix/>
          </a:blip>
          <a:srcRect l="2024" r="2015"/>
          <a:stretch/>
        </p:blipFill>
        <p:spPr>
          <a:xfrm>
            <a:off x="7515688" y="5228238"/>
            <a:ext cx="1537421" cy="1607271"/>
          </a:xfrm>
          <a:custGeom>
            <a:avLst/>
            <a:gdLst/>
            <a:ahLst/>
            <a:cxnLst/>
            <a:rect l="l" t="t" r="r" b="b"/>
            <a:pathLst>
              <a:path w="6542216" h="6839452" extrusionOk="0">
                <a:moveTo>
                  <a:pt x="0" y="0"/>
                </a:moveTo>
                <a:lnTo>
                  <a:pt x="182066" y="0"/>
                </a:lnTo>
                <a:lnTo>
                  <a:pt x="4811320" y="16934"/>
                </a:lnTo>
                <a:cubicBezTo>
                  <a:pt x="5477785" y="16934"/>
                  <a:pt x="6063635" y="-92807"/>
                  <a:pt x="6234408" y="675868"/>
                </a:cubicBezTo>
                <a:cubicBezTo>
                  <a:pt x="6509814" y="1977336"/>
                  <a:pt x="6719802" y="4888046"/>
                  <a:pt x="6321432" y="6083498"/>
                </a:cubicBezTo>
                <a:cubicBezTo>
                  <a:pt x="6173735" y="6705912"/>
                  <a:pt x="5598785" y="6821567"/>
                  <a:pt x="4932320" y="6821567"/>
                </a:cubicBezTo>
                <a:lnTo>
                  <a:pt x="2080868" y="6839452"/>
                </a:lnTo>
                <a:lnTo>
                  <a:pt x="0" y="6839452"/>
                </a:lnTo>
                <a:close/>
              </a:path>
            </a:pathLst>
          </a:cu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6" name="Google Shape;206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943725" y="4280149"/>
            <a:ext cx="1473274" cy="154915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7" name="Google Shape;207;p19"/>
          <p:cNvPicPr preferRelativeResize="0"/>
          <p:nvPr/>
        </p:nvPicPr>
        <p:blipFill rotWithShape="1">
          <a:blip r:embed="rId9">
            <a:alphaModFix/>
          </a:blip>
          <a:srcRect l="14316" r="14316"/>
          <a:stretch/>
        </p:blipFill>
        <p:spPr>
          <a:xfrm>
            <a:off x="7738857" y="2874675"/>
            <a:ext cx="1615182" cy="1697355"/>
          </a:xfrm>
          <a:custGeom>
            <a:avLst/>
            <a:gdLst/>
            <a:ahLst/>
            <a:cxnLst/>
            <a:rect l="l" t="t" r="r" b="b"/>
            <a:pathLst>
              <a:path w="6525987" h="6858000" extrusionOk="0">
                <a:moveTo>
                  <a:pt x="0" y="0"/>
                </a:moveTo>
                <a:lnTo>
                  <a:pt x="181614" y="0"/>
                </a:lnTo>
                <a:lnTo>
                  <a:pt x="4799385" y="16980"/>
                </a:lnTo>
                <a:cubicBezTo>
                  <a:pt x="5464197" y="16980"/>
                  <a:pt x="6048594" y="-93059"/>
                  <a:pt x="6218943" y="677701"/>
                </a:cubicBezTo>
                <a:cubicBezTo>
                  <a:pt x="6493666" y="1982698"/>
                  <a:pt x="6703132" y="4901302"/>
                  <a:pt x="6305751" y="6099996"/>
                </a:cubicBezTo>
                <a:cubicBezTo>
                  <a:pt x="6158420" y="6724098"/>
                  <a:pt x="5584896" y="6840067"/>
                  <a:pt x="4920084" y="6840067"/>
                </a:cubicBezTo>
                <a:lnTo>
                  <a:pt x="2075706" y="6858000"/>
                </a:lnTo>
                <a:lnTo>
                  <a:pt x="0" y="6858000"/>
                </a:lnTo>
                <a:close/>
              </a:path>
            </a:pathLst>
          </a:cu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8" name="Google Shape;208;p1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325625" y="4679725"/>
            <a:ext cx="1431696" cy="169735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9" name="Google Shape;209;p19"/>
          <p:cNvPicPr preferRelativeResize="0"/>
          <p:nvPr/>
        </p:nvPicPr>
        <p:blipFill rotWithShape="1">
          <a:blip r:embed="rId11">
            <a:alphaModFix/>
          </a:blip>
          <a:srcRect l="14316" r="14316"/>
          <a:stretch/>
        </p:blipFill>
        <p:spPr>
          <a:xfrm>
            <a:off x="9639011" y="3150525"/>
            <a:ext cx="1272567" cy="1337310"/>
          </a:xfrm>
          <a:custGeom>
            <a:avLst/>
            <a:gdLst/>
            <a:ahLst/>
            <a:cxnLst/>
            <a:rect l="l" t="t" r="r" b="b"/>
            <a:pathLst>
              <a:path w="6525987" h="6858000" extrusionOk="0">
                <a:moveTo>
                  <a:pt x="6344373" y="0"/>
                </a:moveTo>
                <a:lnTo>
                  <a:pt x="6525987" y="0"/>
                </a:lnTo>
                <a:lnTo>
                  <a:pt x="6525987" y="6858000"/>
                </a:lnTo>
                <a:lnTo>
                  <a:pt x="4450281" y="6858000"/>
                </a:lnTo>
                <a:lnTo>
                  <a:pt x="1605903" y="6840067"/>
                </a:lnTo>
                <a:cubicBezTo>
                  <a:pt x="941091" y="6840067"/>
                  <a:pt x="367568" y="6724098"/>
                  <a:pt x="220237" y="6099996"/>
                </a:cubicBezTo>
                <a:cubicBezTo>
                  <a:pt x="-177145" y="4901302"/>
                  <a:pt x="32322" y="1982699"/>
                  <a:pt x="307045" y="677701"/>
                </a:cubicBezTo>
                <a:cubicBezTo>
                  <a:pt x="477394" y="-93059"/>
                  <a:pt x="1061790" y="16980"/>
                  <a:pt x="1726602" y="16980"/>
                </a:cubicBezTo>
                <a:close/>
              </a:path>
            </a:pathLst>
          </a:cu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10" name="Google Shape;210;p19"/>
          <p:cNvPicPr preferRelativeResize="0"/>
          <p:nvPr/>
        </p:nvPicPr>
        <p:blipFill rotWithShape="1">
          <a:blip r:embed="rId12">
            <a:alphaModFix/>
          </a:blip>
          <a:srcRect t="10838" b="10846"/>
          <a:stretch/>
        </p:blipFill>
        <p:spPr>
          <a:xfrm>
            <a:off x="8943726" y="1907155"/>
            <a:ext cx="1272567" cy="1337310"/>
          </a:xfrm>
          <a:custGeom>
            <a:avLst/>
            <a:gdLst/>
            <a:ahLst/>
            <a:cxnLst/>
            <a:rect l="l" t="t" r="r" b="b"/>
            <a:pathLst>
              <a:path w="6525987" h="6858000" extrusionOk="0">
                <a:moveTo>
                  <a:pt x="6344373" y="0"/>
                </a:moveTo>
                <a:lnTo>
                  <a:pt x="6525987" y="0"/>
                </a:lnTo>
                <a:lnTo>
                  <a:pt x="6525987" y="6858000"/>
                </a:lnTo>
                <a:lnTo>
                  <a:pt x="4450281" y="6858000"/>
                </a:lnTo>
                <a:lnTo>
                  <a:pt x="1605903" y="6840067"/>
                </a:lnTo>
                <a:cubicBezTo>
                  <a:pt x="941091" y="6840067"/>
                  <a:pt x="367568" y="6724098"/>
                  <a:pt x="220237" y="6099996"/>
                </a:cubicBezTo>
                <a:cubicBezTo>
                  <a:pt x="-177145" y="4901302"/>
                  <a:pt x="32322" y="1982698"/>
                  <a:pt x="307045" y="677701"/>
                </a:cubicBezTo>
                <a:cubicBezTo>
                  <a:pt x="477394" y="-93059"/>
                  <a:pt x="1061790" y="16980"/>
                  <a:pt x="1726603" y="16980"/>
                </a:cubicBezTo>
                <a:close/>
              </a:path>
            </a:pathLst>
          </a:cu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70994" y="0"/>
            <a:ext cx="625078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20"/>
          <p:cNvSpPr txBox="1"/>
          <p:nvPr/>
        </p:nvSpPr>
        <p:spPr>
          <a:xfrm>
            <a:off x="519112" y="610721"/>
            <a:ext cx="8739000" cy="8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>
                <a:solidFill>
                  <a:srgbClr val="85CAE6"/>
                </a:solidFill>
                <a:latin typeface="Roboto"/>
                <a:ea typeface="Roboto"/>
                <a:cs typeface="Roboto"/>
                <a:sym typeface="Roboto"/>
              </a:rPr>
              <a:t>HOW TO BUY |</a:t>
            </a:r>
            <a:r>
              <a:rPr lang="en-US" sz="2700" b="1" i="0" u="none" strike="noStrike" cap="none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7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AdStash’s network </a:t>
            </a:r>
            <a:r>
              <a:rPr lang="en-US" sz="27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and unique audiences are accessible however you buy your media. </a:t>
            </a:r>
            <a:endParaRPr/>
          </a:p>
        </p:txBody>
      </p:sp>
      <p:sp>
        <p:nvSpPr>
          <p:cNvPr id="217" name="Google Shape;217;p20"/>
          <p:cNvSpPr/>
          <p:nvPr/>
        </p:nvSpPr>
        <p:spPr>
          <a:xfrm>
            <a:off x="610428" y="1949900"/>
            <a:ext cx="2041800" cy="3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Audiences</a:t>
            </a:r>
            <a:r>
              <a:rPr lang="en-US" sz="1800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...</a:t>
            </a:r>
            <a:endParaRPr sz="1800" b="1" i="0" u="none" strike="noStrike" cap="none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18" name="Google Shape;218;p20"/>
          <p:cNvCxnSpPr/>
          <p:nvPr/>
        </p:nvCxnSpPr>
        <p:spPr>
          <a:xfrm>
            <a:off x="721392" y="2460591"/>
            <a:ext cx="791282" cy="0"/>
          </a:xfrm>
          <a:prstGeom prst="straightConnector1">
            <a:avLst/>
          </a:prstGeom>
          <a:noFill/>
          <a:ln w="57150" cap="flat" cmpd="sng">
            <a:solidFill>
              <a:srgbClr val="85CAE6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19" name="Google Shape;219;p20"/>
          <p:cNvCxnSpPr/>
          <p:nvPr/>
        </p:nvCxnSpPr>
        <p:spPr>
          <a:xfrm>
            <a:off x="2796471" y="2078002"/>
            <a:ext cx="0" cy="3913722"/>
          </a:xfrm>
          <a:prstGeom prst="straightConnector1">
            <a:avLst/>
          </a:prstGeom>
          <a:noFill/>
          <a:ln w="9525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0" name="Google Shape;220;p20"/>
          <p:cNvSpPr/>
          <p:nvPr/>
        </p:nvSpPr>
        <p:spPr>
          <a:xfrm>
            <a:off x="2868601" y="1776097"/>
            <a:ext cx="2279700" cy="6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...you can buy</a:t>
            </a:r>
            <a:r>
              <a:rPr lang="en-US" sz="18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 </a:t>
            </a:r>
            <a:endParaRPr sz="1800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anywhere...</a:t>
            </a:r>
            <a:endParaRPr sz="1800" b="1" i="0" u="none" strike="noStrike" cap="none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21" name="Google Shape;221;p20"/>
          <p:cNvCxnSpPr/>
          <p:nvPr/>
        </p:nvCxnSpPr>
        <p:spPr>
          <a:xfrm>
            <a:off x="2940721" y="2411199"/>
            <a:ext cx="791400" cy="0"/>
          </a:xfrm>
          <a:prstGeom prst="straightConnector1">
            <a:avLst/>
          </a:prstGeom>
          <a:noFill/>
          <a:ln w="57150" cap="flat" cmpd="sng">
            <a:solidFill>
              <a:srgbClr val="85CAE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2" name="Google Shape;222;p20"/>
          <p:cNvSpPr/>
          <p:nvPr/>
        </p:nvSpPr>
        <p:spPr>
          <a:xfrm>
            <a:off x="5148310" y="1918111"/>
            <a:ext cx="2891100" cy="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...however </a:t>
            </a:r>
            <a:endParaRPr sz="18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you’d like. </a:t>
            </a:r>
            <a:endParaRPr sz="1800" b="1" i="0" u="none" strike="noStrike" cap="none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23" name="Google Shape;223;p20"/>
          <p:cNvCxnSpPr/>
          <p:nvPr/>
        </p:nvCxnSpPr>
        <p:spPr>
          <a:xfrm>
            <a:off x="5212145" y="2411203"/>
            <a:ext cx="791400" cy="0"/>
          </a:xfrm>
          <a:prstGeom prst="straightConnector1">
            <a:avLst/>
          </a:prstGeom>
          <a:noFill/>
          <a:ln w="57150" cap="flat" cmpd="sng">
            <a:solidFill>
              <a:srgbClr val="85CAE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24" name="Google Shape;224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92128" y="3869322"/>
            <a:ext cx="539496" cy="539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92128" y="5080427"/>
            <a:ext cx="539496" cy="5394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6" name="Google Shape;226;p20"/>
          <p:cNvCxnSpPr/>
          <p:nvPr/>
        </p:nvCxnSpPr>
        <p:spPr>
          <a:xfrm>
            <a:off x="5008051" y="2078002"/>
            <a:ext cx="0" cy="3913722"/>
          </a:xfrm>
          <a:prstGeom prst="straightConnector1">
            <a:avLst/>
          </a:prstGeom>
          <a:noFill/>
          <a:ln w="9525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7" name="Google Shape;227;p20"/>
          <p:cNvSpPr/>
          <p:nvPr/>
        </p:nvSpPr>
        <p:spPr>
          <a:xfrm>
            <a:off x="5114359" y="4426756"/>
            <a:ext cx="1494900" cy="7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Open RTB</a:t>
            </a:r>
            <a:endParaRPr/>
          </a:p>
        </p:txBody>
      </p:sp>
      <p:sp>
        <p:nvSpPr>
          <p:cNvPr id="228" name="Google Shape;228;p20"/>
          <p:cNvSpPr/>
          <p:nvPr/>
        </p:nvSpPr>
        <p:spPr>
          <a:xfrm>
            <a:off x="5212254" y="5653474"/>
            <a:ext cx="1299300" cy="2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Programmatic Guaranteed or PMP</a:t>
            </a:r>
            <a:endParaRPr/>
          </a:p>
        </p:txBody>
      </p:sp>
      <p:pic>
        <p:nvPicPr>
          <p:cNvPr id="229" name="Google Shape;229;p2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041045" y="6395459"/>
            <a:ext cx="925493" cy="308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759003" y="2515164"/>
            <a:ext cx="1249450" cy="35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49592" y="2867364"/>
            <a:ext cx="1634057" cy="63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910113" y="3726050"/>
            <a:ext cx="1745400" cy="87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868603" y="5991726"/>
            <a:ext cx="791400" cy="733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377162" y="3343595"/>
            <a:ext cx="1463061" cy="4539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2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2800512" y="5516704"/>
            <a:ext cx="1463076" cy="451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20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613921" y="4470167"/>
            <a:ext cx="1193294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20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3500994" y="5174510"/>
            <a:ext cx="1419150" cy="365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20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3917056" y="5970312"/>
            <a:ext cx="833934" cy="365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0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2964225" y="4817887"/>
            <a:ext cx="1699199" cy="28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0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92028" y="2768569"/>
            <a:ext cx="539496" cy="539496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20"/>
          <p:cNvSpPr/>
          <p:nvPr/>
        </p:nvSpPr>
        <p:spPr>
          <a:xfrm>
            <a:off x="5212154" y="3320647"/>
            <a:ext cx="1299300" cy="53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Direct Buying</a:t>
            </a:r>
            <a:endParaRPr sz="13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42" name="Google Shape;242;p20"/>
          <p:cNvSpPr/>
          <p:nvPr/>
        </p:nvSpPr>
        <p:spPr>
          <a:xfrm>
            <a:off x="610419" y="3634547"/>
            <a:ext cx="969000" cy="53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High net worth</a:t>
            </a:r>
            <a:endParaRPr sz="13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43" name="Google Shape;243;p20"/>
          <p:cNvSpPr/>
          <p:nvPr/>
        </p:nvSpPr>
        <p:spPr>
          <a:xfrm>
            <a:off x="1354175" y="3647762"/>
            <a:ext cx="1494900" cy="7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Sports Fans</a:t>
            </a:r>
            <a:endParaRPr sz="13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44" name="Google Shape;244;p20"/>
          <p:cNvSpPr/>
          <p:nvPr/>
        </p:nvSpPr>
        <p:spPr>
          <a:xfrm>
            <a:off x="687669" y="4906136"/>
            <a:ext cx="969000" cy="2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High dwell time</a:t>
            </a:r>
            <a:endParaRPr sz="13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45" name="Google Shape;245;p20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827595" y="3090783"/>
            <a:ext cx="534618" cy="5346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0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1867820" y="3090781"/>
            <a:ext cx="534618" cy="5346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0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904845" y="4351377"/>
            <a:ext cx="534618" cy="534618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20"/>
          <p:cNvSpPr/>
          <p:nvPr/>
        </p:nvSpPr>
        <p:spPr>
          <a:xfrm flipH="1">
            <a:off x="1699549" y="4486964"/>
            <a:ext cx="969000" cy="635100"/>
          </a:xfrm>
          <a:prstGeom prst="roundRect">
            <a:avLst>
              <a:gd name="adj" fmla="val 5436"/>
            </a:avLst>
          </a:prstGeom>
          <a:noFill/>
          <a:ln w="19050" cap="flat" cmpd="sng">
            <a:solidFill>
              <a:srgbClr val="009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And many more.</a:t>
            </a:r>
            <a:endParaRPr sz="13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1"/>
          <p:cNvSpPr txBox="1"/>
          <p:nvPr/>
        </p:nvSpPr>
        <p:spPr>
          <a:xfrm>
            <a:off x="678872" y="283000"/>
            <a:ext cx="11046000" cy="88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3600" b="1">
                <a:solidFill>
                  <a:srgbClr val="85CAE6"/>
                </a:solidFill>
                <a:latin typeface="Roboto"/>
                <a:ea typeface="Roboto"/>
                <a:cs typeface="Roboto"/>
                <a:sym typeface="Roboto"/>
              </a:rPr>
              <a:t>ADVERTISERS |</a:t>
            </a:r>
            <a:r>
              <a:rPr lang="en-US" sz="3600" b="1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36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Brands that buy on our network. </a:t>
            </a:r>
            <a:endParaRPr sz="3600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800"/>
              <a:buFont typeface="Arial"/>
              <a:buNone/>
            </a:pPr>
            <a:endParaRPr sz="1800">
              <a:solidFill>
                <a:srgbClr val="44546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5" name="Google Shape;255;p21"/>
          <p:cNvSpPr/>
          <p:nvPr/>
        </p:nvSpPr>
        <p:spPr>
          <a:xfrm>
            <a:off x="1523857" y="1858591"/>
            <a:ext cx="1933800" cy="878100"/>
          </a:xfrm>
          <a:prstGeom prst="roundRect">
            <a:avLst>
              <a:gd name="adj" fmla="val 8103"/>
            </a:avLst>
          </a:prstGeom>
          <a:solidFill>
            <a:schemeClr val="lt1"/>
          </a:solidFill>
          <a:ln w="28575" cap="flat" cmpd="sng">
            <a:solidFill>
              <a:srgbClr val="008BFC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6" name="Google Shape;256;p21"/>
          <p:cNvSpPr/>
          <p:nvPr/>
        </p:nvSpPr>
        <p:spPr>
          <a:xfrm>
            <a:off x="3927352" y="1858591"/>
            <a:ext cx="1933800" cy="878100"/>
          </a:xfrm>
          <a:prstGeom prst="roundRect">
            <a:avLst>
              <a:gd name="adj" fmla="val 8103"/>
            </a:avLst>
          </a:prstGeom>
          <a:solidFill>
            <a:schemeClr val="lt1"/>
          </a:solidFill>
          <a:ln w="28575" cap="flat" cmpd="sng">
            <a:solidFill>
              <a:srgbClr val="008BFC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7" name="Google Shape;257;p21"/>
          <p:cNvSpPr/>
          <p:nvPr/>
        </p:nvSpPr>
        <p:spPr>
          <a:xfrm>
            <a:off x="6330848" y="1858591"/>
            <a:ext cx="1933800" cy="878100"/>
          </a:xfrm>
          <a:prstGeom prst="roundRect">
            <a:avLst>
              <a:gd name="adj" fmla="val 8103"/>
            </a:avLst>
          </a:prstGeom>
          <a:solidFill>
            <a:schemeClr val="lt1"/>
          </a:solidFill>
          <a:ln w="28575" cap="flat" cmpd="sng">
            <a:solidFill>
              <a:srgbClr val="008BFC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8" name="Google Shape;258;p21"/>
          <p:cNvSpPr/>
          <p:nvPr/>
        </p:nvSpPr>
        <p:spPr>
          <a:xfrm>
            <a:off x="8734342" y="1858591"/>
            <a:ext cx="1933800" cy="878100"/>
          </a:xfrm>
          <a:prstGeom prst="roundRect">
            <a:avLst>
              <a:gd name="adj" fmla="val 8103"/>
            </a:avLst>
          </a:prstGeom>
          <a:solidFill>
            <a:schemeClr val="lt1"/>
          </a:solidFill>
          <a:ln w="28575" cap="flat" cmpd="sng">
            <a:solidFill>
              <a:srgbClr val="008BFC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9" name="Google Shape;259;p21"/>
          <p:cNvSpPr/>
          <p:nvPr/>
        </p:nvSpPr>
        <p:spPr>
          <a:xfrm>
            <a:off x="1523857" y="3003044"/>
            <a:ext cx="1933800" cy="878100"/>
          </a:xfrm>
          <a:prstGeom prst="roundRect">
            <a:avLst>
              <a:gd name="adj" fmla="val 8103"/>
            </a:avLst>
          </a:prstGeom>
          <a:solidFill>
            <a:schemeClr val="lt1"/>
          </a:solidFill>
          <a:ln w="28575" cap="flat" cmpd="sng">
            <a:solidFill>
              <a:srgbClr val="008BFC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0" name="Google Shape;260;p21"/>
          <p:cNvSpPr/>
          <p:nvPr/>
        </p:nvSpPr>
        <p:spPr>
          <a:xfrm>
            <a:off x="3927352" y="3003044"/>
            <a:ext cx="1933800" cy="878100"/>
          </a:xfrm>
          <a:prstGeom prst="roundRect">
            <a:avLst>
              <a:gd name="adj" fmla="val 8103"/>
            </a:avLst>
          </a:prstGeom>
          <a:solidFill>
            <a:schemeClr val="lt1"/>
          </a:solidFill>
          <a:ln w="28575" cap="flat" cmpd="sng">
            <a:solidFill>
              <a:srgbClr val="008BFC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1" name="Google Shape;261;p21"/>
          <p:cNvSpPr/>
          <p:nvPr/>
        </p:nvSpPr>
        <p:spPr>
          <a:xfrm>
            <a:off x="6330848" y="3003044"/>
            <a:ext cx="1933800" cy="878100"/>
          </a:xfrm>
          <a:prstGeom prst="roundRect">
            <a:avLst>
              <a:gd name="adj" fmla="val 8103"/>
            </a:avLst>
          </a:prstGeom>
          <a:solidFill>
            <a:schemeClr val="lt1"/>
          </a:solidFill>
          <a:ln w="28575" cap="flat" cmpd="sng">
            <a:solidFill>
              <a:srgbClr val="008BFC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2" name="Google Shape;262;p21"/>
          <p:cNvSpPr/>
          <p:nvPr/>
        </p:nvSpPr>
        <p:spPr>
          <a:xfrm>
            <a:off x="8734342" y="3003044"/>
            <a:ext cx="1933800" cy="878100"/>
          </a:xfrm>
          <a:prstGeom prst="roundRect">
            <a:avLst>
              <a:gd name="adj" fmla="val 8103"/>
            </a:avLst>
          </a:prstGeom>
          <a:solidFill>
            <a:schemeClr val="lt1"/>
          </a:solidFill>
          <a:ln w="28575" cap="flat" cmpd="sng">
            <a:solidFill>
              <a:srgbClr val="008BFC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3" name="Google Shape;263;p21"/>
          <p:cNvSpPr/>
          <p:nvPr/>
        </p:nvSpPr>
        <p:spPr>
          <a:xfrm>
            <a:off x="1523857" y="4147498"/>
            <a:ext cx="1933800" cy="878100"/>
          </a:xfrm>
          <a:prstGeom prst="roundRect">
            <a:avLst>
              <a:gd name="adj" fmla="val 8103"/>
            </a:avLst>
          </a:prstGeom>
          <a:solidFill>
            <a:schemeClr val="lt1"/>
          </a:solidFill>
          <a:ln w="28575" cap="flat" cmpd="sng">
            <a:solidFill>
              <a:srgbClr val="008BFC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4" name="Google Shape;264;p21"/>
          <p:cNvSpPr/>
          <p:nvPr/>
        </p:nvSpPr>
        <p:spPr>
          <a:xfrm>
            <a:off x="3927352" y="4147498"/>
            <a:ext cx="1933800" cy="878100"/>
          </a:xfrm>
          <a:prstGeom prst="roundRect">
            <a:avLst>
              <a:gd name="adj" fmla="val 8103"/>
            </a:avLst>
          </a:prstGeom>
          <a:solidFill>
            <a:schemeClr val="lt1"/>
          </a:solidFill>
          <a:ln w="28575" cap="flat" cmpd="sng">
            <a:solidFill>
              <a:srgbClr val="008BFC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5" name="Google Shape;265;p21"/>
          <p:cNvSpPr/>
          <p:nvPr/>
        </p:nvSpPr>
        <p:spPr>
          <a:xfrm>
            <a:off x="6330848" y="4147498"/>
            <a:ext cx="1933800" cy="878100"/>
          </a:xfrm>
          <a:prstGeom prst="roundRect">
            <a:avLst>
              <a:gd name="adj" fmla="val 8103"/>
            </a:avLst>
          </a:prstGeom>
          <a:solidFill>
            <a:schemeClr val="lt1"/>
          </a:solidFill>
          <a:ln w="28575" cap="flat" cmpd="sng">
            <a:solidFill>
              <a:srgbClr val="008BFC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6" name="Google Shape;266;p21"/>
          <p:cNvSpPr/>
          <p:nvPr/>
        </p:nvSpPr>
        <p:spPr>
          <a:xfrm>
            <a:off x="8734342" y="4147498"/>
            <a:ext cx="1933800" cy="878100"/>
          </a:xfrm>
          <a:prstGeom prst="roundRect">
            <a:avLst>
              <a:gd name="adj" fmla="val 8103"/>
            </a:avLst>
          </a:prstGeom>
          <a:solidFill>
            <a:schemeClr val="lt1"/>
          </a:solidFill>
          <a:ln w="28575" cap="flat" cmpd="sng">
            <a:solidFill>
              <a:srgbClr val="008BFC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7" name="Google Shape;267;p21"/>
          <p:cNvSpPr/>
          <p:nvPr/>
        </p:nvSpPr>
        <p:spPr>
          <a:xfrm>
            <a:off x="1523857" y="5291951"/>
            <a:ext cx="1933800" cy="878100"/>
          </a:xfrm>
          <a:prstGeom prst="roundRect">
            <a:avLst>
              <a:gd name="adj" fmla="val 8103"/>
            </a:avLst>
          </a:prstGeom>
          <a:solidFill>
            <a:schemeClr val="lt1"/>
          </a:solidFill>
          <a:ln w="28575" cap="flat" cmpd="sng">
            <a:solidFill>
              <a:srgbClr val="008BFC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8" name="Google Shape;268;p21"/>
          <p:cNvSpPr/>
          <p:nvPr/>
        </p:nvSpPr>
        <p:spPr>
          <a:xfrm>
            <a:off x="3927352" y="5291951"/>
            <a:ext cx="1933800" cy="878100"/>
          </a:xfrm>
          <a:prstGeom prst="roundRect">
            <a:avLst>
              <a:gd name="adj" fmla="val 8103"/>
            </a:avLst>
          </a:prstGeom>
          <a:solidFill>
            <a:schemeClr val="lt1"/>
          </a:solidFill>
          <a:ln w="28575" cap="flat" cmpd="sng">
            <a:solidFill>
              <a:srgbClr val="008BFC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9" name="Google Shape;269;p21"/>
          <p:cNvSpPr/>
          <p:nvPr/>
        </p:nvSpPr>
        <p:spPr>
          <a:xfrm>
            <a:off x="6330848" y="5291951"/>
            <a:ext cx="1933800" cy="878100"/>
          </a:xfrm>
          <a:prstGeom prst="roundRect">
            <a:avLst>
              <a:gd name="adj" fmla="val 8103"/>
            </a:avLst>
          </a:prstGeom>
          <a:solidFill>
            <a:schemeClr val="lt1"/>
          </a:solidFill>
          <a:ln w="28575" cap="flat" cmpd="sng">
            <a:solidFill>
              <a:srgbClr val="008BFC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0" name="Google Shape;270;p21"/>
          <p:cNvSpPr/>
          <p:nvPr/>
        </p:nvSpPr>
        <p:spPr>
          <a:xfrm>
            <a:off x="8734342" y="5291951"/>
            <a:ext cx="1933800" cy="878100"/>
          </a:xfrm>
          <a:prstGeom prst="roundRect">
            <a:avLst>
              <a:gd name="adj" fmla="val 8103"/>
            </a:avLst>
          </a:prstGeom>
          <a:solidFill>
            <a:schemeClr val="lt1"/>
          </a:solidFill>
          <a:ln w="28575" cap="flat" cmpd="sng">
            <a:solidFill>
              <a:srgbClr val="008BFC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algn="ctr" rotWithShape="0">
              <a:srgbClr val="000000">
                <a:alpha val="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71" name="Google Shape;271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4938" y="2024415"/>
            <a:ext cx="1408056" cy="587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99589" y="1779106"/>
            <a:ext cx="980070" cy="1002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14782" y="1849560"/>
            <a:ext cx="1744036" cy="981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92963" y="1962161"/>
            <a:ext cx="1209738" cy="596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21"/>
          <p:cNvPicPr preferRelativeResize="0"/>
          <p:nvPr/>
        </p:nvPicPr>
        <p:blipFill rotWithShape="1">
          <a:blip r:embed="rId7">
            <a:alphaModFix/>
          </a:blip>
          <a:srcRect t="23596" b="22579"/>
          <a:stretch/>
        </p:blipFill>
        <p:spPr>
          <a:xfrm>
            <a:off x="1843522" y="3100421"/>
            <a:ext cx="1294343" cy="6966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2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168077" y="3246516"/>
            <a:ext cx="1438005" cy="339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2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643115" y="3219760"/>
            <a:ext cx="1287371" cy="4580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2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176220" y="3263368"/>
            <a:ext cx="1219576" cy="390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2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9053223" y="4331916"/>
            <a:ext cx="1289215" cy="552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21"/>
          <p:cNvPicPr preferRelativeResize="0"/>
          <p:nvPr/>
        </p:nvPicPr>
        <p:blipFill rotWithShape="1">
          <a:blip r:embed="rId12">
            <a:alphaModFix/>
          </a:blip>
          <a:srcRect l="23763" t="21378" r="27847" b="14633"/>
          <a:stretch/>
        </p:blipFill>
        <p:spPr>
          <a:xfrm>
            <a:off x="1948480" y="4188993"/>
            <a:ext cx="1066799" cy="783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21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534180" y="4255628"/>
            <a:ext cx="720022" cy="705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21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029517" y="4228872"/>
            <a:ext cx="702401" cy="7228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21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807755" y="5393447"/>
            <a:ext cx="1348248" cy="675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21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4087761" y="5491140"/>
            <a:ext cx="1598637" cy="479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21"/>
          <p:cNvPicPr preferRelativeResize="0"/>
          <p:nvPr/>
        </p:nvPicPr>
        <p:blipFill rotWithShape="1">
          <a:blip r:embed="rId17">
            <a:alphaModFix/>
          </a:blip>
          <a:srcRect t="31327" b="28602"/>
          <a:stretch/>
        </p:blipFill>
        <p:spPr>
          <a:xfrm>
            <a:off x="6550595" y="5440850"/>
            <a:ext cx="1494183" cy="598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21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9380138" y="5393447"/>
            <a:ext cx="675248" cy="6752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2"/>
          <p:cNvSpPr txBox="1">
            <a:spLocks noGrp="1"/>
          </p:cNvSpPr>
          <p:nvPr>
            <p:ph type="title"/>
          </p:nvPr>
        </p:nvSpPr>
        <p:spPr>
          <a:xfrm>
            <a:off x="398476" y="526375"/>
            <a:ext cx="7916100" cy="86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BFC"/>
              </a:buClr>
              <a:buSzPts val="3400"/>
              <a:buFont typeface="Roboto"/>
              <a:buNone/>
            </a:pPr>
            <a:r>
              <a:rPr lang="en-US" sz="3600">
                <a:solidFill>
                  <a:srgbClr val="85CAE6"/>
                </a:solidFill>
                <a:latin typeface="Roboto"/>
                <a:ea typeface="Roboto"/>
                <a:cs typeface="Roboto"/>
                <a:sym typeface="Roboto"/>
              </a:rPr>
              <a:t>ADSTASH</a:t>
            </a:r>
            <a:r>
              <a:rPr lang="en-US" sz="3600" b="1">
                <a:solidFill>
                  <a:srgbClr val="85CAE6"/>
                </a:solidFill>
                <a:latin typeface="Roboto"/>
                <a:ea typeface="Roboto"/>
                <a:cs typeface="Roboto"/>
                <a:sym typeface="Roboto"/>
              </a:rPr>
              <a:t> | </a:t>
            </a:r>
            <a:r>
              <a:rPr lang="en-US" sz="3600" b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Key Takeaways</a:t>
            </a:r>
            <a:endParaRPr sz="3600" b="1">
              <a:solidFill>
                <a:srgbClr val="0C0C0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2" name="Google Shape;292;p22"/>
          <p:cNvSpPr txBox="1">
            <a:spLocks noGrp="1"/>
          </p:cNvSpPr>
          <p:nvPr>
            <p:ph type="sldNum" idx="12"/>
          </p:nvPr>
        </p:nvSpPr>
        <p:spPr>
          <a:xfrm>
            <a:off x="9303603" y="6418246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sp>
        <p:nvSpPr>
          <p:cNvPr id="293" name="Google Shape;293;p22"/>
          <p:cNvSpPr/>
          <p:nvPr/>
        </p:nvSpPr>
        <p:spPr>
          <a:xfrm>
            <a:off x="609600" y="1342350"/>
            <a:ext cx="5953800" cy="51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Adstash is: </a:t>
            </a:r>
            <a:endParaRPr sz="2000" b="1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92CD"/>
              </a:buClr>
              <a:buSzPts val="1600"/>
              <a:buFont typeface="Noto Sans Symbols"/>
              <a:buChar char="✔"/>
            </a:pPr>
            <a:r>
              <a:rPr lang="en-US" sz="2000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North America’s largest and fastest-growing indoor DOOH screen network</a:t>
            </a:r>
            <a:endParaRPr sz="2000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0592CD"/>
              </a:buClr>
              <a:buSzPts val="1600"/>
              <a:buFont typeface="Noto Sans Symbols"/>
              <a:buChar char="✔"/>
            </a:pPr>
            <a:r>
              <a:rPr lang="en-US" sz="2000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Powerful enough to capture the attention of nationwide audiences at scale, specific enough to provide access to diverse audience segments </a:t>
            </a:r>
            <a:endParaRPr sz="2000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0592CD"/>
              </a:buClr>
              <a:buSzPts val="1600"/>
              <a:buFont typeface="Noto Sans Symbols"/>
              <a:buChar char="✔"/>
            </a:pPr>
            <a:r>
              <a:rPr lang="en-US" sz="2000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Programmatically-accessible, ensuring cost-efficiency, transparency and real-time optimizations </a:t>
            </a:r>
            <a:endParaRPr sz="2000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000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0592CD"/>
              </a:buClr>
              <a:buSzPts val="1400"/>
              <a:buFont typeface="Noto Sans Symbols"/>
              <a:buChar char="✔"/>
            </a:pPr>
            <a:r>
              <a:rPr lang="en-US" sz="2000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Flexible enough to get any DOOH campaign or integration up and running quickly and without issue</a:t>
            </a:r>
            <a:r>
              <a:rPr lang="en-US" sz="1800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800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600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4" name="Google Shape;294;p22"/>
          <p:cNvSpPr/>
          <p:nvPr/>
        </p:nvSpPr>
        <p:spPr>
          <a:xfrm>
            <a:off x="7007800" y="2556375"/>
            <a:ext cx="5180946" cy="4298632"/>
          </a:xfrm>
          <a:custGeom>
            <a:avLst/>
            <a:gdLst/>
            <a:ahLst/>
            <a:cxnLst/>
            <a:rect l="l" t="t" r="r" b="b"/>
            <a:pathLst>
              <a:path w="5585926" h="4622185" extrusionOk="0">
                <a:moveTo>
                  <a:pt x="3064393" y="0"/>
                </a:moveTo>
                <a:cubicBezTo>
                  <a:pt x="4016378" y="0"/>
                  <a:pt x="4866973" y="428800"/>
                  <a:pt x="5429028" y="1101534"/>
                </a:cubicBezTo>
                <a:lnTo>
                  <a:pt x="5585926" y="1308788"/>
                </a:lnTo>
                <a:lnTo>
                  <a:pt x="5585926" y="4622185"/>
                </a:lnTo>
                <a:lnTo>
                  <a:pt x="463580" y="4622185"/>
                </a:lnTo>
                <a:lnTo>
                  <a:pt x="369856" y="4469795"/>
                </a:lnTo>
                <a:cubicBezTo>
                  <a:pt x="133982" y="4040895"/>
                  <a:pt x="0" y="3549385"/>
                  <a:pt x="0" y="3026964"/>
                </a:cubicBezTo>
                <a:cubicBezTo>
                  <a:pt x="0" y="1355218"/>
                  <a:pt x="1371975" y="0"/>
                  <a:pt x="3064393" y="0"/>
                </a:cubicBezTo>
                <a:close/>
              </a:path>
            </a:pathLst>
          </a:custGeom>
          <a:solidFill>
            <a:srgbClr val="009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22"/>
          <p:cNvSpPr txBox="1"/>
          <p:nvPr/>
        </p:nvSpPr>
        <p:spPr>
          <a:xfrm>
            <a:off x="7007789" y="3817916"/>
            <a:ext cx="5325300" cy="19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The Right Time.</a:t>
            </a:r>
            <a:endParaRPr sz="3200" b="0" i="0" u="none" strike="noStrike" cap="none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The Right Message.</a:t>
            </a:r>
            <a:endParaRPr sz="3200" b="0" i="0" u="none" strike="noStrike" cap="none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The Right Audience.</a:t>
            </a: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96" name="Google Shape;296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1045" y="6395459"/>
            <a:ext cx="925493" cy="308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3"/>
          <p:cNvSpPr txBox="1">
            <a:spLocks noGrp="1"/>
          </p:cNvSpPr>
          <p:nvPr>
            <p:ph type="title"/>
          </p:nvPr>
        </p:nvSpPr>
        <p:spPr>
          <a:xfrm>
            <a:off x="398476" y="526375"/>
            <a:ext cx="7916100" cy="86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BFC"/>
              </a:buClr>
              <a:buSzPct val="94444"/>
              <a:buFont typeface="Roboto"/>
              <a:buNone/>
            </a:pPr>
            <a:r>
              <a:rPr lang="en-US" sz="3600">
                <a:solidFill>
                  <a:srgbClr val="85CAE6"/>
                </a:solidFill>
                <a:latin typeface="Roboto"/>
                <a:ea typeface="Roboto"/>
                <a:cs typeface="Roboto"/>
                <a:sym typeface="Roboto"/>
              </a:rPr>
              <a:t>DIGITAL MEDIA FORMATS</a:t>
            </a:r>
            <a:r>
              <a:rPr lang="en-US" sz="3600" b="1">
                <a:solidFill>
                  <a:srgbClr val="85CAE6"/>
                </a:solidFill>
                <a:latin typeface="Roboto"/>
                <a:ea typeface="Roboto"/>
                <a:cs typeface="Roboto"/>
                <a:sym typeface="Roboto"/>
              </a:rPr>
              <a:t> | </a:t>
            </a:r>
            <a:r>
              <a:rPr lang="en-US" sz="3600" b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Specifications</a:t>
            </a:r>
            <a:endParaRPr sz="3600" b="1">
              <a:solidFill>
                <a:srgbClr val="0C0C0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2" name="Google Shape;302;p23"/>
          <p:cNvSpPr txBox="1">
            <a:spLocks noGrp="1"/>
          </p:cNvSpPr>
          <p:nvPr>
            <p:ph type="sldNum" idx="12"/>
          </p:nvPr>
        </p:nvSpPr>
        <p:spPr>
          <a:xfrm>
            <a:off x="9303603" y="641824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sp>
        <p:nvSpPr>
          <p:cNvPr id="303" name="Google Shape;303;p23"/>
          <p:cNvSpPr/>
          <p:nvPr/>
        </p:nvSpPr>
        <p:spPr>
          <a:xfrm>
            <a:off x="661475" y="2011746"/>
            <a:ext cx="2195445" cy="3344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92CD"/>
              </a:buClr>
              <a:buSzPts val="1400"/>
              <a:buFont typeface="Noto Sans Symbols"/>
              <a:buChar char="✔"/>
            </a:pPr>
            <a:r>
              <a:rPr lang="en-US" sz="14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Indoor, 32 –73” Screen</a:t>
            </a:r>
            <a:r>
              <a:rPr lang="en-US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s</a:t>
            </a:r>
            <a:endParaRPr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92CD"/>
              </a:buClr>
              <a:buSzPts val="1400"/>
              <a:buFont typeface="Noto Sans Symbols"/>
              <a:buChar char="✔"/>
            </a:pPr>
            <a:r>
              <a:rPr lang="en-US" sz="14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Full Screen Take Over</a:t>
            </a:r>
            <a:endParaRPr sz="14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92CD"/>
              </a:buClr>
              <a:buSzPts val="1400"/>
              <a:buFont typeface="Noto Sans Symbols"/>
              <a:buChar char="✔"/>
            </a:pPr>
            <a:r>
              <a:rPr lang="en-US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S</a:t>
            </a:r>
            <a:r>
              <a:rPr lang="en-US" sz="14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old programmatically</a:t>
            </a:r>
            <a:endParaRPr sz="14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92CD"/>
              </a:buClr>
              <a:buSzPts val="1400"/>
              <a:buFont typeface="Noto Sans Symbols"/>
              <a:buChar char="✔"/>
            </a:pPr>
            <a:r>
              <a:rPr lang="en-US" sz="14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No Blacklisted Advertisers</a:t>
            </a:r>
            <a:endParaRPr sz="14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92CD"/>
              </a:buClr>
              <a:buSzPts val="1400"/>
              <a:buFont typeface="Noto Sans Symbols"/>
              <a:buChar char="✔"/>
            </a:pPr>
            <a:r>
              <a:rPr lang="en-US" sz="14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Approval Upon Venue Review</a:t>
            </a:r>
            <a:endParaRPr sz="14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04" name="Google Shape;304;p23"/>
          <p:cNvSpPr/>
          <p:nvPr/>
        </p:nvSpPr>
        <p:spPr>
          <a:xfrm>
            <a:off x="2862243" y="2011746"/>
            <a:ext cx="1896372" cy="27281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92CD"/>
              </a:buClr>
              <a:buSzPts val="1400"/>
              <a:buFont typeface="Noto Sans Symbols"/>
              <a:buChar char="✔"/>
            </a:pPr>
            <a:r>
              <a:rPr lang="en-US" sz="14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1920 pixels (w) x 1080 pixels (h) 16:9</a:t>
            </a:r>
            <a:endParaRPr sz="14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92CD"/>
              </a:buClr>
              <a:buSzPts val="1400"/>
              <a:buFont typeface="Noto Sans Symbols"/>
              <a:buChar char="✔"/>
            </a:pPr>
            <a:r>
              <a:rPr lang="en-US" sz="14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1080 pixels (w) x 1920 pixels (h) 9:16</a:t>
            </a:r>
            <a:endParaRPr sz="14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92CD"/>
              </a:buClr>
              <a:buSzPts val="1400"/>
              <a:buFont typeface="Noto Sans Symbols"/>
              <a:buChar char="✔"/>
            </a:pPr>
            <a:r>
              <a:rPr lang="en-US" sz="14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Static: PNG, RGB, encoded. JPG or H.264</a:t>
            </a:r>
            <a:endParaRPr sz="14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92CD"/>
              </a:buClr>
              <a:buSzPts val="1400"/>
              <a:buFont typeface="Noto Sans Symbols"/>
              <a:buChar char="✔"/>
            </a:pPr>
            <a:r>
              <a:rPr lang="en-US" sz="14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Video: .MP$ / encoded .MOV</a:t>
            </a:r>
            <a:endParaRPr sz="14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92CD"/>
              </a:buClr>
              <a:buSzPts val="1400"/>
              <a:buFont typeface="Noto Sans Symbols"/>
              <a:buChar char="✔"/>
            </a:pPr>
            <a:r>
              <a:rPr lang="en-US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Will repurpose TV spots, banner ads; transcode ill-fitting static creatives</a:t>
            </a:r>
            <a:endParaRPr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05" name="Google Shape;305;p23"/>
          <p:cNvSpPr/>
          <p:nvPr/>
        </p:nvSpPr>
        <p:spPr>
          <a:xfrm>
            <a:off x="5507018" y="2011746"/>
            <a:ext cx="1644316" cy="1022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92CD"/>
              </a:buClr>
              <a:buSzPts val="1400"/>
              <a:buFont typeface="Noto Sans Symbols"/>
              <a:buChar char="✔"/>
            </a:pPr>
            <a:r>
              <a:rPr lang="en-US" sz="14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15 second</a:t>
            </a:r>
            <a:endParaRPr sz="14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92CD"/>
              </a:buClr>
              <a:buSzPts val="1400"/>
              <a:buFont typeface="Noto Sans Symbols"/>
              <a:buChar char="✔"/>
            </a:pPr>
            <a:r>
              <a:rPr lang="en-US" sz="14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30 second</a:t>
            </a:r>
            <a:endParaRPr sz="14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92CD"/>
              </a:buClr>
              <a:buSzPts val="1400"/>
              <a:buFont typeface="Noto Sans Symbols"/>
              <a:buChar char="✔"/>
            </a:pPr>
            <a:r>
              <a:rPr lang="en-US" sz="14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60 second</a:t>
            </a:r>
            <a:endParaRPr sz="14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06" name="Google Shape;306;p23"/>
          <p:cNvSpPr/>
          <p:nvPr/>
        </p:nvSpPr>
        <p:spPr>
          <a:xfrm>
            <a:off x="2862243" y="1582738"/>
            <a:ext cx="254909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Content Specifications</a:t>
            </a:r>
            <a:endParaRPr sz="1800" b="1" i="0" u="none" strike="noStrike" cap="none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7" name="Google Shape;307;p23"/>
          <p:cNvSpPr/>
          <p:nvPr/>
        </p:nvSpPr>
        <p:spPr>
          <a:xfrm>
            <a:off x="5516987" y="1582738"/>
            <a:ext cx="321113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Ad Content Play Suggestions</a:t>
            </a:r>
            <a:endParaRPr sz="1800" b="1" i="0" u="none" strike="noStrike" cap="none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8" name="Google Shape;308;p23"/>
          <p:cNvSpPr/>
          <p:nvPr/>
        </p:nvSpPr>
        <p:spPr>
          <a:xfrm>
            <a:off x="671304" y="1582738"/>
            <a:ext cx="105990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Network</a:t>
            </a:r>
            <a:endParaRPr sz="1800" b="1" i="0" u="none" strike="noStrike" cap="none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9" name="Google Shape;309;p23"/>
          <p:cNvSpPr/>
          <p:nvPr/>
        </p:nvSpPr>
        <p:spPr>
          <a:xfrm>
            <a:off x="6606074" y="2235815"/>
            <a:ext cx="5585926" cy="4622185"/>
          </a:xfrm>
          <a:custGeom>
            <a:avLst/>
            <a:gdLst/>
            <a:ahLst/>
            <a:cxnLst/>
            <a:rect l="l" t="t" r="r" b="b"/>
            <a:pathLst>
              <a:path w="5585926" h="4622185" extrusionOk="0">
                <a:moveTo>
                  <a:pt x="3064393" y="0"/>
                </a:moveTo>
                <a:cubicBezTo>
                  <a:pt x="4016378" y="0"/>
                  <a:pt x="4866973" y="428800"/>
                  <a:pt x="5429028" y="1101534"/>
                </a:cubicBezTo>
                <a:lnTo>
                  <a:pt x="5585926" y="1308788"/>
                </a:lnTo>
                <a:lnTo>
                  <a:pt x="5585926" y="4622185"/>
                </a:lnTo>
                <a:lnTo>
                  <a:pt x="463580" y="4622185"/>
                </a:lnTo>
                <a:lnTo>
                  <a:pt x="369856" y="4469795"/>
                </a:lnTo>
                <a:cubicBezTo>
                  <a:pt x="133982" y="4040895"/>
                  <a:pt x="0" y="3549385"/>
                  <a:pt x="0" y="3026964"/>
                </a:cubicBezTo>
                <a:cubicBezTo>
                  <a:pt x="0" y="1355218"/>
                  <a:pt x="1371975" y="0"/>
                  <a:pt x="3064393" y="0"/>
                </a:cubicBezTo>
                <a:close/>
              </a:path>
            </a:pathLst>
          </a:custGeom>
          <a:solidFill>
            <a:srgbClr val="009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23"/>
          <p:cNvSpPr txBox="1"/>
          <p:nvPr/>
        </p:nvSpPr>
        <p:spPr>
          <a:xfrm>
            <a:off x="7007789" y="3817916"/>
            <a:ext cx="5325356" cy="2889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The Right Time.</a:t>
            </a:r>
            <a:endParaRPr sz="3200" b="0" i="0" u="none" strike="noStrike" cap="none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The Right Message.</a:t>
            </a:r>
            <a:endParaRPr sz="3200" b="0" i="0" u="none" strike="noStrike" cap="none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The Right Audience.</a:t>
            </a: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311" name="Google Shape;311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41045" y="6395459"/>
            <a:ext cx="925493" cy="308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4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009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592C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24"/>
          <p:cNvSpPr txBox="1">
            <a:spLocks noGrp="1"/>
          </p:cNvSpPr>
          <p:nvPr>
            <p:ph type="body" idx="4294967295"/>
          </p:nvPr>
        </p:nvSpPr>
        <p:spPr>
          <a:xfrm>
            <a:off x="1184849" y="3009966"/>
            <a:ext cx="7509448" cy="1933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</a:pPr>
            <a:r>
              <a:rPr lang="en-US" sz="7200" b="1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Thank </a:t>
            </a:r>
            <a:r>
              <a:rPr lang="en-US" sz="72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you.</a:t>
            </a:r>
            <a:r>
              <a:rPr lang="en-US" sz="7200" b="1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 </a:t>
            </a:r>
            <a:endParaRPr sz="7200"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319" name="Google Shape;319;p24"/>
          <p:cNvCxnSpPr/>
          <p:nvPr/>
        </p:nvCxnSpPr>
        <p:spPr>
          <a:xfrm>
            <a:off x="1304770" y="4643212"/>
            <a:ext cx="3072358" cy="0"/>
          </a:xfrm>
          <a:prstGeom prst="straightConnector1">
            <a:avLst/>
          </a:prstGeom>
          <a:noFill/>
          <a:ln w="127000" cap="flat" cmpd="sng">
            <a:solidFill>
              <a:srgbClr val="85CAE6">
                <a:alpha val="57254"/>
              </a:srgbClr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491</Words>
  <Application>Microsoft Office PowerPoint</Application>
  <PresentationFormat>Widescreen</PresentationFormat>
  <Paragraphs>115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Roboto</vt:lpstr>
      <vt:lpstr>Arial</vt:lpstr>
      <vt:lpstr>Roboto Light</vt:lpstr>
      <vt:lpstr>Calibri</vt:lpstr>
      <vt:lpstr>Poppins</vt:lpstr>
      <vt:lpstr>Noto Sans Symbols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ADSTASH | Key Takeaways</vt:lpstr>
      <vt:lpstr>DIGITAL MEDIA FORMATS | Specifications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dougie lusted</dc:creator>
  <cp:lastModifiedBy>dougie lusted</cp:lastModifiedBy>
  <cp:revision>1</cp:revision>
  <dcterms:modified xsi:type="dcterms:W3CDTF">2021-11-26T18:14:20Z</dcterms:modified>
</cp:coreProperties>
</file>